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4" r:id="rId9"/>
    <p:sldId id="269" r:id="rId10"/>
    <p:sldId id="267" r:id="rId11"/>
    <p:sldId id="268" r:id="rId12"/>
    <p:sldId id="270" r:id="rId13"/>
    <p:sldId id="271" r:id="rId14"/>
    <p:sldId id="272" r:id="rId15"/>
    <p:sldId id="273" r:id="rId16"/>
    <p:sldId id="274" r:id="rId17"/>
    <p:sldId id="278" r:id="rId18"/>
    <p:sldId id="276" r:id="rId19"/>
    <p:sldId id="275" r:id="rId20"/>
    <p:sldId id="277" r:id="rId21"/>
    <p:sldId id="279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40481-2EE8-48E6-A914-7BDEB8F96071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46B13-D7F0-46E6-A273-A9E9D0E4FA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026842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40481-2EE8-48E6-A914-7BDEB8F96071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46B13-D7F0-46E6-A273-A9E9D0E4FA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327805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40481-2EE8-48E6-A914-7BDEB8F96071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46B13-D7F0-46E6-A273-A9E9D0E4FA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39813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40481-2EE8-48E6-A914-7BDEB8F96071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46B13-D7F0-46E6-A273-A9E9D0E4FA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75981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40481-2EE8-48E6-A914-7BDEB8F96071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46B13-D7F0-46E6-A273-A9E9D0E4FA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96730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40481-2EE8-48E6-A914-7BDEB8F96071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46B13-D7F0-46E6-A273-A9E9D0E4FA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01660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40481-2EE8-48E6-A914-7BDEB8F96071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46B13-D7F0-46E6-A273-A9E9D0E4FA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77443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40481-2EE8-48E6-A914-7BDEB8F96071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46B13-D7F0-46E6-A273-A9E9D0E4FA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52737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40481-2EE8-48E6-A914-7BDEB8F96071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46B13-D7F0-46E6-A273-A9E9D0E4FA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68818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40481-2EE8-48E6-A914-7BDEB8F96071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46B13-D7F0-46E6-A273-A9E9D0E4FA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83123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40481-2EE8-48E6-A914-7BDEB8F96071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46B13-D7F0-46E6-A273-A9E9D0E4FA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7704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E40481-2EE8-48E6-A914-7BDEB8F96071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46B13-D7F0-46E6-A273-A9E9D0E4FAD6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40706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gif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3" y="14627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975950"/>
            <a:ext cx="7772400" cy="1470025"/>
          </a:xfrm>
        </p:spPr>
        <p:txBody>
          <a:bodyPr>
            <a:normAutofit/>
          </a:bodyPr>
          <a:lstStyle/>
          <a:p>
            <a:r>
              <a:rPr lang="ru-RU" dirty="0" smtClean="0"/>
              <a:t>Открытый урок по истории </a:t>
            </a:r>
            <a:br>
              <a:rPr lang="ru-RU" dirty="0" smtClean="0"/>
            </a:br>
            <a:r>
              <a:rPr lang="ru-RU" dirty="0" smtClean="0"/>
              <a:t>в 5 </a:t>
            </a:r>
            <a:r>
              <a:rPr lang="ru-RU" dirty="0" smtClean="0"/>
              <a:t>классе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i="1" dirty="0" smtClean="0">
                <a:solidFill>
                  <a:schemeClr val="tx1"/>
                </a:solidFill>
              </a:rPr>
              <a:t>Разработчик: </a:t>
            </a:r>
            <a:r>
              <a:rPr lang="ru-RU" i="1" dirty="0" err="1" smtClean="0">
                <a:solidFill>
                  <a:schemeClr val="tx1"/>
                </a:solidFill>
              </a:rPr>
              <a:t>Юрош</a:t>
            </a:r>
            <a:r>
              <a:rPr lang="ru-RU" i="1" dirty="0" smtClean="0">
                <a:solidFill>
                  <a:schemeClr val="tx1"/>
                </a:solidFill>
              </a:rPr>
              <a:t> М.В. </a:t>
            </a:r>
          </a:p>
          <a:p>
            <a:r>
              <a:rPr lang="ru-RU" i="1" dirty="0">
                <a:solidFill>
                  <a:schemeClr val="tx1"/>
                </a:solidFill>
              </a:rPr>
              <a:t>у</a:t>
            </a:r>
            <a:r>
              <a:rPr lang="ru-RU" i="1" dirty="0" smtClean="0">
                <a:solidFill>
                  <a:schemeClr val="tx1"/>
                </a:solidFill>
              </a:rPr>
              <a:t>читель истории и обществознания </a:t>
            </a:r>
          </a:p>
          <a:p>
            <a:r>
              <a:rPr lang="ru-RU" i="1" dirty="0" smtClean="0">
                <a:solidFill>
                  <a:schemeClr val="tx1"/>
                </a:solidFill>
              </a:rPr>
              <a:t>МАОУ </a:t>
            </a:r>
            <a:r>
              <a:rPr lang="ru-RU" i="1" dirty="0" smtClean="0">
                <a:solidFill>
                  <a:schemeClr val="tx1"/>
                </a:solidFill>
              </a:rPr>
              <a:t>Гимназии </a:t>
            </a:r>
            <a:r>
              <a:rPr lang="ru-RU" i="1" dirty="0" smtClean="0">
                <a:solidFill>
                  <a:schemeClr val="tx1"/>
                </a:solidFill>
              </a:rPr>
              <a:t>№11 «Гармония</a:t>
            </a:r>
            <a:r>
              <a:rPr lang="ru-RU" i="1" dirty="0" smtClean="0">
                <a:solidFill>
                  <a:schemeClr val="tx1"/>
                </a:solidFill>
              </a:rPr>
              <a:t>» </a:t>
            </a:r>
          </a:p>
          <a:p>
            <a:r>
              <a:rPr lang="ru-RU" i="1" dirty="0" smtClean="0">
                <a:solidFill>
                  <a:schemeClr val="tx1"/>
                </a:solidFill>
              </a:rPr>
              <a:t>г. Новосибирск</a:t>
            </a:r>
            <a:endParaRPr lang="ru-RU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527042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33805" y="-27709"/>
            <a:ext cx="7772400" cy="1470025"/>
          </a:xfrm>
        </p:spPr>
        <p:txBody>
          <a:bodyPr/>
          <a:lstStyle/>
          <a:p>
            <a:r>
              <a:rPr lang="ru-RU" b="1" dirty="0" smtClean="0"/>
              <a:t>Правильно! Китай!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alfadon-tour.ru/assets/images/kit_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12776"/>
            <a:ext cx="7008779" cy="52565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126915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Разгадайте ребус!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Ксюня\Desktop\конфета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5673" b="6650"/>
          <a:stretch/>
        </p:blipFill>
        <p:spPr bwMode="auto">
          <a:xfrm>
            <a:off x="1137004" y="2278575"/>
            <a:ext cx="3194823" cy="210083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Ксюня\Desktop\цирк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4507"/>
          <a:stretch/>
        </p:blipFill>
        <p:spPr bwMode="auto">
          <a:xfrm>
            <a:off x="5555718" y="2290991"/>
            <a:ext cx="2221555" cy="18812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Ксюня\Desktop\запятая.gif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588" r="33549" b="51892"/>
          <a:stretch/>
        </p:blipFill>
        <p:spPr bwMode="auto">
          <a:xfrm>
            <a:off x="4341036" y="2290991"/>
            <a:ext cx="777994" cy="6948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Ксюня\Desktop\запятая.gif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588" r="61398" b="51892"/>
          <a:stretch/>
        </p:blipFill>
        <p:spPr bwMode="auto">
          <a:xfrm>
            <a:off x="7740352" y="2290991"/>
            <a:ext cx="326188" cy="6032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Ксюня\Desktop\е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68" y="4379414"/>
            <a:ext cx="727179" cy="73443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Ксюня\Desktop\у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097" y="4379414"/>
            <a:ext cx="857402" cy="73443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Ксюня\Desktop\равно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2435" t="21208" r="24325" b="21676"/>
          <a:stretch/>
        </p:blipFill>
        <p:spPr bwMode="auto">
          <a:xfrm>
            <a:off x="2486945" y="4501141"/>
            <a:ext cx="494942" cy="4168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Ксюня\Desktop\р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2410" y="4379414"/>
            <a:ext cx="727022" cy="73443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Ксюня\Desktop\й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292" y="4172266"/>
            <a:ext cx="828060" cy="9415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C:\Users\Ксюня\Desktop\равно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2435" t="21208" r="24325" b="21676"/>
          <a:stretch/>
        </p:blipFill>
        <p:spPr bwMode="auto">
          <a:xfrm>
            <a:off x="6419025" y="4538094"/>
            <a:ext cx="494942" cy="4168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921991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/>
              <a:t>Конфуций</a:t>
            </a:r>
            <a:endParaRPr lang="ru-RU" sz="60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12776"/>
            <a:ext cx="8064896" cy="4516342"/>
          </a:xfrm>
        </p:spPr>
      </p:pic>
    </p:spTree>
    <p:extLst>
      <p:ext uri="{BB962C8B-B14F-4D97-AF65-F5344CB8AC3E}">
        <p14:creationId xmlns="" xmlns:p14="http://schemas.microsoft.com/office/powerpoint/2010/main" val="30589049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326001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 </a:t>
            </a:r>
            <a:r>
              <a:rPr lang="ru-RU" sz="4800" dirty="0" smtClean="0"/>
              <a:t>Сформулируем название </a:t>
            </a:r>
            <a:r>
              <a:rPr lang="ru-RU" sz="4800" dirty="0" smtClean="0"/>
              <a:t>книги!</a:t>
            </a:r>
            <a:endParaRPr lang="ru-RU" sz="4800" dirty="0"/>
          </a:p>
        </p:txBody>
      </p:sp>
    </p:spTree>
    <p:extLst>
      <p:ext uri="{BB962C8B-B14F-4D97-AF65-F5344CB8AC3E}">
        <p14:creationId xmlns="" xmlns:p14="http://schemas.microsoft.com/office/powerpoint/2010/main" val="46465303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600" b="1" dirty="0" smtClean="0"/>
              <a:t>Чему учил китайский мудрец Конфуций</a:t>
            </a:r>
            <a:endParaRPr lang="ru-RU" sz="6600" b="1" dirty="0"/>
          </a:p>
        </p:txBody>
      </p:sp>
    </p:spTree>
    <p:extLst>
      <p:ext uri="{BB962C8B-B14F-4D97-AF65-F5344CB8AC3E}">
        <p14:creationId xmlns="" xmlns:p14="http://schemas.microsoft.com/office/powerpoint/2010/main" val="30288842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Оглавление книги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u="sng" dirty="0" smtClean="0"/>
              <a:t>Глава </a:t>
            </a:r>
            <a:r>
              <a:rPr lang="en-US" u="sng" dirty="0" smtClean="0"/>
              <a:t>I</a:t>
            </a:r>
            <a:r>
              <a:rPr lang="ru-RU" dirty="0" smtClean="0"/>
              <a:t>– </a:t>
            </a:r>
            <a:r>
              <a:rPr lang="ru-RU" dirty="0" smtClean="0"/>
              <a:t>«Природно-географические особенности Китая».</a:t>
            </a:r>
          </a:p>
          <a:p>
            <a:r>
              <a:rPr lang="ru-RU" u="sng" dirty="0" smtClean="0"/>
              <a:t>Глава </a:t>
            </a:r>
            <a:r>
              <a:rPr lang="en-US" u="sng" dirty="0" smtClean="0"/>
              <a:t>II</a:t>
            </a:r>
            <a:r>
              <a:rPr lang="ru-RU" dirty="0" smtClean="0"/>
              <a:t>– </a:t>
            </a:r>
            <a:r>
              <a:rPr lang="ru-RU" dirty="0" smtClean="0"/>
              <a:t>«Древний мыслитель и философ Китая – Конфуций».</a:t>
            </a:r>
          </a:p>
          <a:p>
            <a:r>
              <a:rPr lang="ru-RU" u="sng" dirty="0" smtClean="0"/>
              <a:t>Глава </a:t>
            </a:r>
            <a:r>
              <a:rPr lang="en-US" u="sng" dirty="0" smtClean="0"/>
              <a:t>III</a:t>
            </a:r>
            <a:r>
              <a:rPr lang="ru-RU" dirty="0" smtClean="0"/>
              <a:t>– </a:t>
            </a:r>
            <a:r>
              <a:rPr lang="ru-RU" dirty="0" smtClean="0"/>
              <a:t>«Основы воспитания китайского общества».</a:t>
            </a:r>
          </a:p>
          <a:p>
            <a:r>
              <a:rPr lang="ru-RU" u="sng" dirty="0" smtClean="0"/>
              <a:t>Глава </a:t>
            </a:r>
            <a:r>
              <a:rPr lang="en-US" u="sng" dirty="0" smtClean="0"/>
              <a:t>IV </a:t>
            </a:r>
            <a:r>
              <a:rPr lang="ru-RU" dirty="0" smtClean="0"/>
              <a:t>– </a:t>
            </a:r>
            <a:r>
              <a:rPr lang="ru-RU" dirty="0" smtClean="0"/>
              <a:t>«Закрепление знаний» (финал)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="" xmlns:p14="http://schemas.microsoft.com/office/powerpoint/2010/main" val="1193216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Глава </a:t>
            </a:r>
            <a:r>
              <a:rPr lang="en-US" sz="5400" dirty="0" smtClean="0"/>
              <a:t>I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dirty="0" smtClean="0"/>
              <a:t>  </a:t>
            </a:r>
            <a:endParaRPr lang="ru-RU" sz="4400" dirty="0"/>
          </a:p>
          <a:p>
            <a:pPr marL="0" indent="0" algn="ctr">
              <a:buNone/>
            </a:pPr>
            <a:r>
              <a:rPr lang="ru-RU" sz="4400" b="1" dirty="0" smtClean="0"/>
              <a:t>«</a:t>
            </a:r>
            <a:r>
              <a:rPr lang="ru-RU" sz="4400" b="1" dirty="0" smtClean="0"/>
              <a:t>Биографические заметки о древнем мыслителе и философе Китая – </a:t>
            </a:r>
            <a:r>
              <a:rPr lang="ru-RU" sz="4400" b="1" dirty="0" smtClean="0"/>
              <a:t>Конфуции</a:t>
            </a:r>
            <a:r>
              <a:rPr lang="ru-RU" sz="4400" b="1" dirty="0" smtClean="0"/>
              <a:t>»</a:t>
            </a:r>
            <a:endParaRPr lang="ru-RU" sz="4400" b="1" dirty="0"/>
          </a:p>
        </p:txBody>
      </p:sp>
    </p:spTree>
    <p:extLst>
      <p:ext uri="{BB962C8B-B14F-4D97-AF65-F5344CB8AC3E}">
        <p14:creationId xmlns="" xmlns:p14="http://schemas.microsoft.com/office/powerpoint/2010/main" val="8984879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" y="404664"/>
            <a:ext cx="9076208" cy="6050805"/>
          </a:xfrm>
        </p:spPr>
      </p:pic>
    </p:spTree>
    <p:extLst>
      <p:ext uri="{BB962C8B-B14F-4D97-AF65-F5344CB8AC3E}">
        <p14:creationId xmlns="" xmlns:p14="http://schemas.microsoft.com/office/powerpoint/2010/main" val="31132370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 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5400" b="1" dirty="0" err="1" smtClean="0"/>
              <a:t>Физминутка</a:t>
            </a:r>
            <a:endParaRPr lang="ru-RU" sz="5400" b="1" dirty="0"/>
          </a:p>
        </p:txBody>
      </p:sp>
    </p:spTree>
    <p:extLst>
      <p:ext uri="{BB962C8B-B14F-4D97-AF65-F5344CB8AC3E}">
        <p14:creationId xmlns="" xmlns:p14="http://schemas.microsoft.com/office/powerpoint/2010/main" val="22044983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Глава </a:t>
            </a:r>
            <a:r>
              <a:rPr lang="en-US" dirty="0" smtClean="0"/>
              <a:t>I</a:t>
            </a:r>
            <a:r>
              <a:rPr lang="en-US" dirty="0" smtClean="0"/>
              <a:t>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25963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ru-RU" sz="4000" b="1" dirty="0" smtClean="0"/>
              <a:t>«</a:t>
            </a:r>
            <a:r>
              <a:rPr lang="ru-RU" sz="4000" b="1" dirty="0" smtClean="0"/>
              <a:t>Учение Конфуция и его </a:t>
            </a:r>
            <a:r>
              <a:rPr lang="ru-RU" sz="4000" b="1" dirty="0" smtClean="0"/>
              <a:t>особенности</a:t>
            </a:r>
            <a:r>
              <a:rPr lang="ru-RU" sz="4000" b="1" dirty="0" smtClean="0"/>
              <a:t>»</a:t>
            </a:r>
            <a:endParaRPr lang="ru-RU" sz="4000" b="1" dirty="0"/>
          </a:p>
        </p:txBody>
      </p:sp>
    </p:spTree>
    <p:extLst>
      <p:ext uri="{BB962C8B-B14F-4D97-AF65-F5344CB8AC3E}">
        <p14:creationId xmlns="" xmlns:p14="http://schemas.microsoft.com/office/powerpoint/2010/main" val="19558411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Прочитайте текст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96752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4000" dirty="0" smtClean="0"/>
          </a:p>
          <a:p>
            <a:pPr marL="0" indent="0" algn="ctr">
              <a:buNone/>
            </a:pPr>
            <a:r>
              <a:rPr lang="ru-RU" sz="4000" dirty="0" smtClean="0"/>
              <a:t>Каковы основные постулаты учения Конфуция?</a:t>
            </a:r>
            <a:endParaRPr lang="ru-RU" sz="4000" dirty="0"/>
          </a:p>
        </p:txBody>
      </p:sp>
    </p:spTree>
    <p:extLst>
      <p:ext uri="{BB962C8B-B14F-4D97-AF65-F5344CB8AC3E}">
        <p14:creationId xmlns="" xmlns:p14="http://schemas.microsoft.com/office/powerpoint/2010/main" val="30088654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Таким образом, в основе учения Конфуция лежит: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Уважение старины</a:t>
            </a:r>
          </a:p>
          <a:p>
            <a:r>
              <a:rPr lang="ru-RU" sz="4000" dirty="0" smtClean="0"/>
              <a:t>Приобщение к мудрости древних</a:t>
            </a:r>
          </a:p>
          <a:p>
            <a:r>
              <a:rPr lang="ru-RU" sz="4000" dirty="0" smtClean="0"/>
              <a:t>Почитание и уважение старших</a:t>
            </a:r>
          </a:p>
          <a:p>
            <a:r>
              <a:rPr lang="ru-RU" sz="4000" dirty="0" smtClean="0"/>
              <a:t>Хорошие манеры – признак воспитанного человека</a:t>
            </a:r>
          </a:p>
          <a:p>
            <a:r>
              <a:rPr lang="ru-RU" sz="4000" dirty="0" smtClean="0"/>
              <a:t>Во всем должен быть порядок</a:t>
            </a:r>
          </a:p>
        </p:txBody>
      </p:sp>
    </p:spTree>
    <p:extLst>
      <p:ext uri="{BB962C8B-B14F-4D97-AF65-F5344CB8AC3E}">
        <p14:creationId xmlns="" xmlns:p14="http://schemas.microsoft.com/office/powerpoint/2010/main" val="21095296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937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lang="ru-RU" dirty="0" smtClean="0"/>
              <a:t>Глава </a:t>
            </a:r>
            <a:r>
              <a:rPr lang="en-US" dirty="0" smtClean="0"/>
              <a:t>III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124744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  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4400" b="1" dirty="0" smtClean="0"/>
              <a:t>«Основы воспитания китайского общества»</a:t>
            </a:r>
            <a:endParaRPr lang="ru-RU" sz="4400" b="1" dirty="0"/>
          </a:p>
        </p:txBody>
      </p:sp>
    </p:spTree>
    <p:extLst>
      <p:ext uri="{BB962C8B-B14F-4D97-AF65-F5344CB8AC3E}">
        <p14:creationId xmlns="" xmlns:p14="http://schemas.microsoft.com/office/powerpoint/2010/main" val="8858868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112568"/>
          </a:xfrm>
        </p:spPr>
        <p:txBody>
          <a:bodyPr>
            <a:normAutofit fontScale="77500" lnSpcReduction="20000"/>
          </a:bodyPr>
          <a:lstStyle/>
          <a:p>
            <a:r>
              <a:rPr lang="ru-RU" sz="4100" dirty="0"/>
              <a:t>Учтивый китаец перед входом в дом всегда снимал туфли и шел босиком. Идти в туфлях по циновкам считалось неприличным.</a:t>
            </a:r>
          </a:p>
          <a:p>
            <a:r>
              <a:rPr lang="ru-RU" sz="4100" dirty="0"/>
              <a:t>Сидели китайцы либо на циновке, либо на низком сидении, но непременно подогнув под себя пятки. Сидеть, свесив ноги, а тем более вытянув их вперед, могли только совершенно невоспитанные люди. Приглашенный к столу гость обязан попробовать все блюда, которые подаются к обеду. Иначе его манеры могут посчитать грубыми.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64534575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Глава </a:t>
            </a:r>
            <a:r>
              <a:rPr lang="en-US" dirty="0" smtClean="0"/>
              <a:t>IV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sz="4000" b="1" dirty="0" smtClean="0"/>
              <a:t>«Идеи </a:t>
            </a:r>
            <a:r>
              <a:rPr lang="ru-RU" sz="4000" b="1" dirty="0" smtClean="0"/>
              <a:t>Конфуция </a:t>
            </a:r>
            <a:r>
              <a:rPr lang="ru-RU" sz="4000" b="1" dirty="0" smtClean="0"/>
              <a:t>сегодня»</a:t>
            </a:r>
            <a:endParaRPr lang="ru-RU" sz="4000" b="1" dirty="0"/>
          </a:p>
        </p:txBody>
      </p:sp>
    </p:spTree>
    <p:extLst>
      <p:ext uri="{BB962C8B-B14F-4D97-AF65-F5344CB8AC3E}">
        <p14:creationId xmlns="" xmlns:p14="http://schemas.microsoft.com/office/powerpoint/2010/main" val="10720111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Задание по группам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268760"/>
            <a:ext cx="8229600" cy="4525963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На красных листках </a:t>
            </a:r>
            <a:r>
              <a:rPr lang="ru-RU" sz="3600" dirty="0" smtClean="0"/>
              <a:t>– изречения Конфуция</a:t>
            </a:r>
          </a:p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На зеленых листках </a:t>
            </a:r>
            <a:r>
              <a:rPr lang="ru-RU" sz="3600" dirty="0" smtClean="0"/>
              <a:t>– русские пословицы</a:t>
            </a:r>
          </a:p>
          <a:p>
            <a:r>
              <a:rPr lang="ru-RU" sz="3600" dirty="0" smtClean="0"/>
              <a:t>Необходимо подобрать к изречениям Конфуция аналогичные русские пословицы, то есть схожие по смыслу!</a:t>
            </a:r>
          </a:p>
          <a:p>
            <a:pPr>
              <a:buNone/>
            </a:pPr>
            <a:r>
              <a:rPr lang="ru-RU" sz="3600" dirty="0" smtClean="0"/>
              <a:t>           К цифре подставляете букву!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="" xmlns:p14="http://schemas.microsoft.com/office/powerpoint/2010/main" val="2868697508"/>
              </p:ext>
            </p:extLst>
          </p:nvPr>
        </p:nvGraphicFramePr>
        <p:xfrm>
          <a:off x="395536" y="266832"/>
          <a:ext cx="4032249" cy="62606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32249"/>
              </a:tblGrid>
              <a:tr h="792088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ru-RU" sz="1800" dirty="0" smtClean="0">
                          <a:effectLst/>
                        </a:rPr>
                        <a:t>1. Достойный </a:t>
                      </a:r>
                      <a:r>
                        <a:rPr lang="ru-RU" sz="1800" dirty="0">
                          <a:effectLst/>
                        </a:rPr>
                        <a:t>человек не идет по следам других людей.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65786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ru-RU" sz="1800" dirty="0" smtClean="0">
                          <a:effectLst/>
                        </a:rPr>
                        <a:t>2. Молчание </a:t>
                      </a:r>
                      <a:r>
                        <a:rPr lang="ru-RU" sz="1800" dirty="0">
                          <a:effectLst/>
                        </a:rPr>
                        <a:t>— великий друг, который никогда не изменит.</a:t>
                      </a:r>
                      <a:br>
                        <a:rPr lang="ru-RU" sz="1800" dirty="0">
                          <a:effectLst/>
                        </a:rPr>
                      </a:b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52032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ru-RU" sz="1800" dirty="0" smtClean="0">
                          <a:effectLst/>
                        </a:rPr>
                        <a:t>3. Благородный </a:t>
                      </a:r>
                      <a:r>
                        <a:rPr lang="ru-RU" sz="1800" dirty="0">
                          <a:effectLst/>
                        </a:rPr>
                        <a:t>муж стойко переносит беды. А низкий человек в беде распускается.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68201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ru-RU" sz="1800" dirty="0" smtClean="0">
                          <a:effectLst/>
                        </a:rPr>
                        <a:t>4. Добродетель </a:t>
                      </a:r>
                      <a:r>
                        <a:rPr lang="ru-RU" sz="1800" dirty="0">
                          <a:effectLst/>
                        </a:rPr>
                        <a:t>не останется в одиночестве. У нее обязательно найдутся </a:t>
                      </a:r>
                      <a:r>
                        <a:rPr lang="ru-RU" sz="1800" u="none" strike="noStrike" dirty="0">
                          <a:effectLst/>
                        </a:rPr>
                        <a:t>соседи</a:t>
                      </a:r>
                      <a:r>
                        <a:rPr lang="ru-RU" sz="1800" dirty="0">
                          <a:effectLst/>
                        </a:rPr>
                        <a:t>.</a:t>
                      </a:r>
                      <a:br>
                        <a:rPr lang="ru-RU" sz="1800" dirty="0">
                          <a:effectLst/>
                        </a:rPr>
                      </a:b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65786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ru-RU" sz="1800" dirty="0" smtClean="0">
                          <a:effectLst/>
                        </a:rPr>
                        <a:t>5. Плати </a:t>
                      </a:r>
                      <a:r>
                        <a:rPr lang="ru-RU" sz="1800" dirty="0">
                          <a:effectLst/>
                        </a:rPr>
                        <a:t>за зло чистосердечием, а за добро плати добром.</a:t>
                      </a:r>
                      <a:br>
                        <a:rPr lang="ru-RU" sz="1800" dirty="0">
                          <a:effectLst/>
                        </a:rPr>
                      </a:b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3349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ru-RU" sz="1800" dirty="0" smtClean="0">
                          <a:effectLst/>
                        </a:rPr>
                        <a:t>6.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Почтительный </a:t>
                      </a:r>
                      <a:r>
                        <a:rPr lang="ru-RU" sz="1800" dirty="0">
                          <a:effectLst/>
                        </a:rPr>
                        <a:t>сын — это тот, кто огорчает отца и мать разве что своей болезнью.</a:t>
                      </a:r>
                      <a:br>
                        <a:rPr lang="ru-RU" sz="1800" dirty="0">
                          <a:effectLst/>
                        </a:rPr>
                      </a:b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6" name="Объект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="" xmlns:p14="http://schemas.microsoft.com/office/powerpoint/2010/main" val="3143754247"/>
              </p:ext>
            </p:extLst>
          </p:nvPr>
        </p:nvGraphicFramePr>
        <p:xfrm>
          <a:off x="4572000" y="260648"/>
          <a:ext cx="4104456" cy="61926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04456"/>
              </a:tblGrid>
              <a:tr h="9978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А. Что посеешь, то и пожнёшь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08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Б. Добрый сын – всему свету мил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08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В. Слово – серебро, молчание </a:t>
                      </a:r>
                      <a:r>
                        <a:rPr lang="ru-RU" sz="1800" dirty="0" smtClean="0">
                          <a:effectLst/>
                        </a:rPr>
                        <a:t>- золото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4619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Г. Знакомая кривая дорога короче, чем незнакомый прямой путь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4619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Д. Добрый скорее дело делает, чем сердитый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529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Е. Доброе дело без награды не остаётся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0343732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/>
              <a:t> </a:t>
            </a:r>
          </a:p>
          <a:p>
            <a:pPr marL="0" indent="0" algn="ctr">
              <a:buNone/>
            </a:pPr>
            <a:r>
              <a:rPr lang="ru-RU" sz="4000" b="1" dirty="0" smtClean="0"/>
              <a:t>Является ли учение Конфуция актуальным и сегодня?</a:t>
            </a:r>
            <a:endParaRPr lang="ru-RU" sz="4000" b="1" dirty="0"/>
          </a:p>
        </p:txBody>
      </p:sp>
    </p:spTree>
    <p:extLst>
      <p:ext uri="{BB962C8B-B14F-4D97-AF65-F5344CB8AC3E}">
        <p14:creationId xmlns="" xmlns:p14="http://schemas.microsoft.com/office/powerpoint/2010/main" val="21141357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Напишите </a:t>
            </a:r>
            <a:r>
              <a:rPr lang="ru-RU" smtClean="0"/>
              <a:t>на листках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 </a:t>
            </a:r>
            <a:r>
              <a:rPr lang="ru-RU" sz="4400" b="1" dirty="0" smtClean="0"/>
              <a:t>Чему меня научил Конфуций</a:t>
            </a:r>
            <a:endParaRPr lang="ru-RU" sz="4400" b="1" dirty="0"/>
          </a:p>
        </p:txBody>
      </p:sp>
    </p:spTree>
    <p:extLst>
      <p:ext uri="{BB962C8B-B14F-4D97-AF65-F5344CB8AC3E}">
        <p14:creationId xmlns="" xmlns:p14="http://schemas.microsoft.com/office/powerpoint/2010/main" val="9570670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 </a:t>
            </a:r>
            <a:endParaRPr lang="ru-RU" dirty="0" smtClean="0"/>
          </a:p>
          <a:p>
            <a:pPr algn="ctr">
              <a:buNone/>
            </a:pPr>
            <a:r>
              <a:rPr lang="ru-RU" sz="4800" b="1" dirty="0" smtClean="0"/>
              <a:t>Спасибо за урок!</a:t>
            </a:r>
            <a:endParaRPr lang="ru-RU" sz="4800" b="1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430</Words>
  <Application>Microsoft Office PowerPoint</Application>
  <PresentationFormat>Экран (4:3)</PresentationFormat>
  <Paragraphs>66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Открытый урок по истории  в 5 классе</vt:lpstr>
      <vt:lpstr>Правильно! Китай!</vt:lpstr>
      <vt:lpstr>Разгадайте ребус!</vt:lpstr>
      <vt:lpstr>Конфуций</vt:lpstr>
      <vt:lpstr>Слайд 5</vt:lpstr>
      <vt:lpstr>Слайд 6</vt:lpstr>
      <vt:lpstr>Оглавление книги</vt:lpstr>
      <vt:lpstr>Глава I</vt:lpstr>
      <vt:lpstr>Слайд 9</vt:lpstr>
      <vt:lpstr>Слайд 10</vt:lpstr>
      <vt:lpstr>Глава II</vt:lpstr>
      <vt:lpstr>Прочитайте текст</vt:lpstr>
      <vt:lpstr>Таким образом, в основе учения Конфуция лежит:</vt:lpstr>
      <vt:lpstr>Глава III</vt:lpstr>
      <vt:lpstr>Слайд 15</vt:lpstr>
      <vt:lpstr>Глава IV</vt:lpstr>
      <vt:lpstr>Задание по группам</vt:lpstr>
      <vt:lpstr>Слайд 18</vt:lpstr>
      <vt:lpstr>Слайд 19</vt:lpstr>
      <vt:lpstr>Напишите на листках</vt:lpstr>
      <vt:lpstr>Слайд 21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Открытый урок по истории  в 5 классе (08.12.16)</dc:title>
  <dc:creator>Ксюня</dc:creator>
  <cp:lastModifiedBy>рита19</cp:lastModifiedBy>
  <cp:revision>17</cp:revision>
  <dcterms:created xsi:type="dcterms:W3CDTF">2016-12-06T10:58:39Z</dcterms:created>
  <dcterms:modified xsi:type="dcterms:W3CDTF">2017-01-15T08:48:01Z</dcterms:modified>
</cp:coreProperties>
</file>