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88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5" d="100"/>
          <a:sy n="55" d="100"/>
        </p:scale>
        <p:origin x="-2892" y="-10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BBF3558-0B5E-4D02-90F7-8053F808E8F8}" type="datetimeFigureOut">
              <a:rPr lang="ru-RU" smtClean="0"/>
              <a:t>15.01.2017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4C61815-C742-4BDB-B0C6-443067B59FAE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866233-59A6-4E4A-85E4-9EF199945CA8}" type="datetimeFigureOut">
              <a:rPr lang="ru-RU" smtClean="0"/>
              <a:t>15.01.2017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69B78-FE4E-465B-BD3A-58D645CE390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866233-59A6-4E4A-85E4-9EF199945CA8}" type="datetimeFigureOut">
              <a:rPr lang="ru-RU" smtClean="0"/>
              <a:t>15.01.2017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69B78-FE4E-465B-BD3A-58D645CE390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866233-59A6-4E4A-85E4-9EF199945CA8}" type="datetimeFigureOut">
              <a:rPr lang="ru-RU" smtClean="0"/>
              <a:t>15.01.2017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69B78-FE4E-465B-BD3A-58D645CE390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866233-59A6-4E4A-85E4-9EF199945CA8}" type="datetimeFigureOut">
              <a:rPr lang="ru-RU" smtClean="0"/>
              <a:t>15.01.2017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69B78-FE4E-465B-BD3A-58D645CE390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866233-59A6-4E4A-85E4-9EF199945CA8}" type="datetimeFigureOut">
              <a:rPr lang="ru-RU" smtClean="0"/>
              <a:t>15.01.2017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69B78-FE4E-465B-BD3A-58D645CE390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866233-59A6-4E4A-85E4-9EF199945CA8}" type="datetimeFigureOut">
              <a:rPr lang="ru-RU" smtClean="0"/>
              <a:t>15.01.2017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69B78-FE4E-465B-BD3A-58D645CE390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866233-59A6-4E4A-85E4-9EF199945CA8}" type="datetimeFigureOut">
              <a:rPr lang="ru-RU" smtClean="0"/>
              <a:t>15.01.2017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69B78-FE4E-465B-BD3A-58D645CE390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866233-59A6-4E4A-85E4-9EF199945CA8}" type="datetimeFigureOut">
              <a:rPr lang="ru-RU" smtClean="0"/>
              <a:t>15.01.2017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69B78-FE4E-465B-BD3A-58D645CE390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866233-59A6-4E4A-85E4-9EF199945CA8}" type="datetimeFigureOut">
              <a:rPr lang="ru-RU" smtClean="0"/>
              <a:t>15.01.2017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69B78-FE4E-465B-BD3A-58D645CE390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866233-59A6-4E4A-85E4-9EF199945CA8}" type="datetimeFigureOut">
              <a:rPr lang="ru-RU" smtClean="0"/>
              <a:t>15.01.2017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69B78-FE4E-465B-BD3A-58D645CE390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866233-59A6-4E4A-85E4-9EF199945CA8}" type="datetimeFigureOut">
              <a:rPr lang="ru-RU" smtClean="0"/>
              <a:t>15.01.2017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69B78-FE4E-465B-BD3A-58D645CE390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866233-59A6-4E4A-85E4-9EF199945CA8}" type="datetimeFigureOut">
              <a:rPr lang="ru-RU" smtClean="0"/>
              <a:t>15.01.2017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669B78-FE4E-465B-BD3A-58D645CE390E}" type="slidenum">
              <a:rPr lang="ru-RU" smtClean="0"/>
              <a:t>‹#›</a:t>
            </a:fld>
            <a:endParaRPr lang="ru-RU"/>
          </a:p>
        </p:txBody>
      </p:sp>
      <p:pic>
        <p:nvPicPr>
          <p:cNvPr id="7" name="Рисунок 6" descr="Фон для проекта.jpg"/>
          <p:cNvPicPr>
            <a:picLocks noChangeAspect="1"/>
          </p:cNvPicPr>
          <p:nvPr userDrawn="1"/>
        </p:nvPicPr>
        <p:blipFill>
          <a:blip r:embed="rId1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576" y="188641"/>
            <a:ext cx="7772400" cy="1440160"/>
          </a:xfrm>
        </p:spPr>
        <p:txBody>
          <a:bodyPr>
            <a:normAutofit/>
          </a:bodyPr>
          <a:lstStyle/>
          <a:p>
            <a:r>
              <a:rPr lang="ru-RU" sz="2000" dirty="0">
                <a:latin typeface="Franklin Gothic Demi Cond" pitchFamily="34" charset="0"/>
              </a:rPr>
              <a:t>Муниципальное автономное общеобразовательное</a:t>
            </a:r>
            <a:br>
              <a:rPr lang="ru-RU" sz="2000" dirty="0">
                <a:latin typeface="Franklin Gothic Demi Cond" pitchFamily="34" charset="0"/>
              </a:rPr>
            </a:br>
            <a:r>
              <a:rPr lang="ru-RU" sz="2000" dirty="0">
                <a:latin typeface="Franklin Gothic Demi Cond" pitchFamily="34" charset="0"/>
              </a:rPr>
              <a:t>учреждение города Новосибирска</a:t>
            </a:r>
            <a:br>
              <a:rPr lang="ru-RU" sz="2000" dirty="0">
                <a:latin typeface="Franklin Gothic Demi Cond" pitchFamily="34" charset="0"/>
              </a:rPr>
            </a:br>
            <a:r>
              <a:rPr lang="ru-RU" sz="2000" dirty="0">
                <a:latin typeface="Franklin Gothic Demi Cond" pitchFamily="34" charset="0"/>
              </a:rPr>
              <a:t>Гимназия №11 «Гармония»</a:t>
            </a:r>
            <a:endParaRPr lang="ru-RU" dirty="0">
              <a:latin typeface="Franklin Gothic Demi Cond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060848"/>
            <a:ext cx="6400800" cy="3577952"/>
          </a:xfrm>
        </p:spPr>
        <p:txBody>
          <a:bodyPr>
            <a:normAutofit fontScale="47500" lnSpcReduction="20000"/>
          </a:bodyPr>
          <a:lstStyle/>
          <a:p>
            <a:r>
              <a:rPr lang="ru-RU" sz="7300" dirty="0">
                <a:solidFill>
                  <a:schemeClr val="tx1"/>
                </a:solidFill>
                <a:latin typeface="Franklin Gothic Demi Cond" pitchFamily="34" charset="0"/>
              </a:rPr>
              <a:t>Образовательный проект</a:t>
            </a:r>
          </a:p>
          <a:p>
            <a:r>
              <a:rPr lang="ru-RU" sz="7300" b="1" dirty="0">
                <a:solidFill>
                  <a:schemeClr val="tx1"/>
                </a:solidFill>
                <a:latin typeface="Franklin Gothic Demi Cond" pitchFamily="34" charset="0"/>
              </a:rPr>
              <a:t> «Экология души»</a:t>
            </a:r>
            <a:endParaRPr lang="ru-RU" sz="7300" dirty="0">
              <a:solidFill>
                <a:schemeClr val="tx1"/>
              </a:solidFill>
              <a:latin typeface="Franklin Gothic Demi Cond" pitchFamily="34" charset="0"/>
            </a:endParaRPr>
          </a:p>
          <a:p>
            <a:r>
              <a:rPr lang="ru-RU" sz="4400" dirty="0">
                <a:solidFill>
                  <a:schemeClr val="tx1"/>
                </a:solidFill>
                <a:latin typeface="Franklin Gothic Demi Cond" pitchFamily="34" charset="0"/>
              </a:rPr>
              <a:t>(совместное написание книги «Удивительные истории моей семьи»)</a:t>
            </a:r>
          </a:p>
          <a:p>
            <a:r>
              <a:rPr lang="ru-RU" sz="4400" b="1" dirty="0">
                <a:solidFill>
                  <a:schemeClr val="tx1"/>
                </a:solidFill>
                <a:latin typeface="Franklin Gothic Demi Cond" pitchFamily="34" charset="0"/>
              </a:rPr>
              <a:t> </a:t>
            </a:r>
            <a:endParaRPr lang="ru-RU" sz="4400" dirty="0">
              <a:solidFill>
                <a:schemeClr val="tx1"/>
              </a:solidFill>
              <a:latin typeface="Franklin Gothic Demi Cond" pitchFamily="34" charset="0"/>
            </a:endParaRPr>
          </a:p>
          <a:p>
            <a:r>
              <a:rPr lang="ru-RU" b="1" dirty="0">
                <a:latin typeface="Franklin Gothic Demi Cond" pitchFamily="34" charset="0"/>
              </a:rPr>
              <a:t> </a:t>
            </a:r>
            <a:endParaRPr lang="ru-RU" dirty="0">
              <a:latin typeface="Franklin Gothic Demi Cond" pitchFamily="34" charset="0"/>
            </a:endParaRPr>
          </a:p>
          <a:p>
            <a:r>
              <a:rPr lang="ru-RU" dirty="0">
                <a:solidFill>
                  <a:schemeClr val="tx1"/>
                </a:solidFill>
                <a:latin typeface="Franklin Gothic Demi Cond" pitchFamily="34" charset="0"/>
              </a:rPr>
              <a:t>Разработан </a:t>
            </a:r>
          </a:p>
          <a:p>
            <a:r>
              <a:rPr lang="ru-RU" dirty="0">
                <a:solidFill>
                  <a:schemeClr val="tx1"/>
                </a:solidFill>
                <a:latin typeface="Franklin Gothic Demi Cond" pitchFamily="34" charset="0"/>
              </a:rPr>
              <a:t>учителем истории и обществознания</a:t>
            </a:r>
          </a:p>
          <a:p>
            <a:r>
              <a:rPr lang="ru-RU" dirty="0">
                <a:solidFill>
                  <a:schemeClr val="tx1"/>
                </a:solidFill>
                <a:latin typeface="Franklin Gothic Demi Cond" pitchFamily="34" charset="0"/>
              </a:rPr>
              <a:t> МАОУ Гимназии №11 «Гармония» </a:t>
            </a:r>
          </a:p>
          <a:p>
            <a:r>
              <a:rPr lang="ru-RU" dirty="0" err="1">
                <a:solidFill>
                  <a:schemeClr val="tx1"/>
                </a:solidFill>
                <a:latin typeface="Franklin Gothic Demi Cond" pitchFamily="34" charset="0"/>
              </a:rPr>
              <a:t>Юрош</a:t>
            </a:r>
            <a:r>
              <a:rPr lang="ru-RU" dirty="0">
                <a:solidFill>
                  <a:schemeClr val="tx1"/>
                </a:solidFill>
                <a:latin typeface="Franklin Gothic Demi Cond" pitchFamily="34" charset="0"/>
              </a:rPr>
              <a:t> М.В.</a:t>
            </a:r>
          </a:p>
          <a:p>
            <a:endParaRPr lang="ru-RU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r"/>
            <a:r>
              <a:rPr lang="ru-RU" sz="2400" i="1" dirty="0">
                <a:latin typeface="Franklin Gothic Demi Cond" pitchFamily="34" charset="0"/>
              </a:rPr>
              <a:t>Лучшее средство прививать детям любовь к отечеству </a:t>
            </a:r>
            <a:r>
              <a:rPr lang="ru-RU" sz="2400" dirty="0">
                <a:latin typeface="Franklin Gothic Demi Cond" pitchFamily="34" charset="0"/>
              </a:rPr>
              <a:t/>
            </a:r>
            <a:br>
              <a:rPr lang="ru-RU" sz="2400" dirty="0">
                <a:latin typeface="Franklin Gothic Demi Cond" pitchFamily="34" charset="0"/>
              </a:rPr>
            </a:br>
            <a:r>
              <a:rPr lang="ru-RU" sz="2400" i="1" dirty="0">
                <a:latin typeface="Franklin Gothic Demi Cond" pitchFamily="34" charset="0"/>
              </a:rPr>
              <a:t>состоит в том, чтобы эта любовь была у отцов.</a:t>
            </a:r>
            <a:r>
              <a:rPr lang="ru-RU" sz="2400" dirty="0">
                <a:latin typeface="Franklin Gothic Demi Cond" pitchFamily="34" charset="0"/>
              </a:rPr>
              <a:t/>
            </a:r>
            <a:br>
              <a:rPr lang="ru-RU" sz="2400" dirty="0">
                <a:latin typeface="Franklin Gothic Demi Cond" pitchFamily="34" charset="0"/>
              </a:rPr>
            </a:br>
            <a:r>
              <a:rPr lang="ru-RU" sz="2000" i="1" dirty="0" smtClean="0">
                <a:latin typeface="Franklin Gothic Demi Cond" pitchFamily="34" charset="0"/>
              </a:rPr>
              <a:t>Шарль Монтескье</a:t>
            </a:r>
            <a:r>
              <a:rPr lang="ru-RU" sz="2400" dirty="0">
                <a:latin typeface="Franklin Gothic Demi Cond" pitchFamily="34" charset="0"/>
              </a:rPr>
              <a:t/>
            </a:r>
            <a:br>
              <a:rPr lang="ru-RU" sz="2400" dirty="0">
                <a:latin typeface="Franklin Gothic Demi Cond" pitchFamily="34" charset="0"/>
              </a:rPr>
            </a:br>
            <a:endParaRPr lang="ru-RU" sz="2400" dirty="0">
              <a:latin typeface="Franklin Gothic Demi Cond" pitchFamily="34" charset="0"/>
            </a:endParaRPr>
          </a:p>
        </p:txBody>
      </p:sp>
      <p:pic>
        <p:nvPicPr>
          <p:cNvPr id="4" name="Содержимое 3" descr="Монтескье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47664" y="1412776"/>
            <a:ext cx="6378870" cy="4820603"/>
          </a:xfr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dirty="0">
                <a:latin typeface="Franklin Gothic Demi Cond" pitchFamily="34" charset="0"/>
              </a:rPr>
              <a:t>Актуальность </a:t>
            </a:r>
            <a:r>
              <a:rPr lang="ru-RU" sz="4000" dirty="0" smtClean="0">
                <a:latin typeface="Franklin Gothic Demi Cond" pitchFamily="34" charset="0"/>
              </a:rPr>
              <a:t>проекта</a:t>
            </a:r>
            <a:endParaRPr lang="ru-RU" sz="4000" dirty="0">
              <a:latin typeface="Franklin Gothic Demi Cond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    </a:t>
            </a:r>
            <a:r>
              <a:rPr lang="ru-RU" sz="3200" dirty="0" smtClean="0">
                <a:latin typeface="Franklin Gothic Demi Cond" pitchFamily="34" charset="0"/>
              </a:rPr>
              <a:t>5 </a:t>
            </a:r>
            <a:r>
              <a:rPr lang="ru-RU" sz="3200" dirty="0">
                <a:latin typeface="Franklin Gothic Demi Cond" pitchFamily="34" charset="0"/>
              </a:rPr>
              <a:t>января 2016 года Владимир Путин подписал Указ о проведении в 2017 году в Российской Федерации </a:t>
            </a:r>
            <a:r>
              <a:rPr lang="ru-RU" sz="3200" b="1" dirty="0">
                <a:latin typeface="Franklin Gothic Demi Cond" pitchFamily="34" charset="0"/>
              </a:rPr>
              <a:t>Года экологии</a:t>
            </a:r>
            <a:r>
              <a:rPr lang="ru-RU" sz="3200" dirty="0">
                <a:latin typeface="Franklin Gothic Demi Cond" pitchFamily="34" charset="0"/>
              </a:rPr>
              <a:t>.</a:t>
            </a:r>
          </a:p>
        </p:txBody>
      </p:sp>
      <p:pic>
        <p:nvPicPr>
          <p:cNvPr id="5" name="Содержимое 4" descr="путин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644008" y="1412776"/>
            <a:ext cx="4038600" cy="2594692"/>
          </a:xfrm>
        </p:spPr>
      </p:pic>
      <p:pic>
        <p:nvPicPr>
          <p:cNvPr id="1026" name="Picture 2" descr="C:\Users\рита19\Desktop\Гимназия\Пед.дебют\emblema_goda_ekologii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4581128"/>
            <a:ext cx="4003572" cy="1540432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332656"/>
            <a:ext cx="8229600" cy="1575048"/>
          </a:xfrm>
        </p:spPr>
        <p:txBody>
          <a:bodyPr>
            <a:noAutofit/>
          </a:bodyPr>
          <a:lstStyle/>
          <a:p>
            <a:r>
              <a:rPr lang="ru-RU" sz="2000" dirty="0">
                <a:latin typeface="Franklin Gothic Demi Cond" pitchFamily="34" charset="0"/>
              </a:rPr>
              <a:t>Современное общество переживает духовно-нравственный кризис. Непростое положение в мире является отражением перемен, произошедших в общественном сознании и государственной политике. Между людьми растет стена непонимания, которую возможно разрушить только формированием духовной экологии у людей.</a:t>
            </a:r>
          </a:p>
        </p:txBody>
      </p:sp>
      <p:pic>
        <p:nvPicPr>
          <p:cNvPr id="5" name="Содержимое 4" descr="безнравственные люди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539552" y="2204864"/>
            <a:ext cx="4578120" cy="3054260"/>
          </a:xfrm>
        </p:spPr>
      </p:pic>
      <p:pic>
        <p:nvPicPr>
          <p:cNvPr id="6" name="Содержимое 5" descr="безнравственные люди2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572000" y="3356992"/>
            <a:ext cx="4355976" cy="3266982"/>
          </a:xfr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000" dirty="0">
                <a:latin typeface="Franklin Gothic Demi Cond" pitchFamily="34" charset="0"/>
              </a:rPr>
              <a:t>Как направить наших детей на правильный путь? Изучение истории своей семьи в контексте отечественной  истории поможет «обогатить» внутренний мир учащихся, пробудить в них человечность. Сейчас растет поколение, не знающее ни историю своей семьи, ни историю Отечества. Необходимо помочь подрастающему поколению сохранить то, что еще можно сохранить.</a:t>
            </a:r>
          </a:p>
        </p:txBody>
      </p:sp>
      <p:pic>
        <p:nvPicPr>
          <p:cNvPr id="5" name="Содержимое 4" descr="Семья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539552" y="1772816"/>
            <a:ext cx="4320480" cy="3077142"/>
          </a:xfrm>
        </p:spPr>
      </p:pic>
      <p:pic>
        <p:nvPicPr>
          <p:cNvPr id="6" name="Содержимое 5" descr="школьники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283968" y="3068960"/>
            <a:ext cx="4608512" cy="3450992"/>
          </a:xfr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>
                <a:latin typeface="Franklin Gothic Demi Cond" pitchFamily="34" charset="0"/>
              </a:rPr>
              <a:t>Цель проекта</a:t>
            </a:r>
            <a:r>
              <a:rPr lang="ru-RU" dirty="0" smtClean="0">
                <a:latin typeface="Franklin Gothic Demi Cond" pitchFamily="34" charset="0"/>
              </a:rPr>
              <a:t>:</a:t>
            </a:r>
            <a:endParaRPr lang="ru-RU" dirty="0">
              <a:latin typeface="Franklin Gothic Demi Cond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2404863"/>
          </a:xfrm>
        </p:spPr>
        <p:txBody>
          <a:bodyPr/>
          <a:lstStyle/>
          <a:p>
            <a:pPr algn="ctr">
              <a:buNone/>
            </a:pPr>
            <a:r>
              <a:rPr lang="ru-RU" i="1" dirty="0" smtClean="0">
                <a:latin typeface="Franklin Gothic Demi Cond" pitchFamily="34" charset="0"/>
              </a:rPr>
              <a:t>    </a:t>
            </a:r>
            <a:r>
              <a:rPr lang="ru-RU" sz="2800" i="1" dirty="0" smtClean="0">
                <a:latin typeface="Franklin Gothic Demi Cond" pitchFamily="34" charset="0"/>
              </a:rPr>
              <a:t>Формирование </a:t>
            </a:r>
            <a:r>
              <a:rPr lang="ru-RU" sz="2800" i="1" dirty="0">
                <a:latin typeface="Franklin Gothic Demi Cond" pitchFamily="34" charset="0"/>
              </a:rPr>
              <a:t>высоконравственных, духовных качеств личности учащихся посредством проведения ими научно-исследовательской работы и создания общей электронной книги под названием «Удивительные истории  моей семьи».</a:t>
            </a:r>
            <a:endParaRPr lang="ru-RU" dirty="0">
              <a:latin typeface="Franklin Gothic Demi Cond" pitchFamily="34" charset="0"/>
            </a:endParaRPr>
          </a:p>
        </p:txBody>
      </p:sp>
      <p:pic>
        <p:nvPicPr>
          <p:cNvPr id="3074" name="Picture 2" descr="http://cs622531.vk.me/u510097/video/l_359d3c0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43808" y="3645024"/>
            <a:ext cx="3744416" cy="2808312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>
                <a:latin typeface="Franklin Gothic Demi Cond" pitchFamily="34" charset="0"/>
              </a:rPr>
              <a:t>Задачи проекта:</a:t>
            </a:r>
            <a:endParaRPr lang="ru-RU" dirty="0">
              <a:latin typeface="Franklin Gothic Demi Cond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785395"/>
          </a:xfrm>
        </p:spPr>
        <p:txBody>
          <a:bodyPr>
            <a:normAutofit fontScale="85000" lnSpcReduction="10000"/>
          </a:bodyPr>
          <a:lstStyle/>
          <a:p>
            <a:r>
              <a:rPr lang="ru-RU" i="1" dirty="0">
                <a:latin typeface="Franklin Gothic Demi Cond" pitchFamily="34" charset="0"/>
              </a:rPr>
              <a:t>организовать групповую и индивидуальную деятельность школьников разных возрастов по созданию </a:t>
            </a:r>
            <a:r>
              <a:rPr lang="ru-RU" i="1" dirty="0" err="1">
                <a:latin typeface="Franklin Gothic Demi Cond" pitchFamily="34" charset="0"/>
              </a:rPr>
              <a:t>научно-ислледовательских</a:t>
            </a:r>
            <a:r>
              <a:rPr lang="ru-RU" i="1" dirty="0">
                <a:latin typeface="Franklin Gothic Demi Cond" pitchFamily="34" charset="0"/>
              </a:rPr>
              <a:t> работ о самых интересных фактах и историй из жизни своих предков</a:t>
            </a:r>
            <a:endParaRPr lang="ru-RU" dirty="0">
              <a:latin typeface="Franklin Gothic Demi Cond" pitchFamily="34" charset="0"/>
            </a:endParaRPr>
          </a:p>
          <a:p>
            <a:r>
              <a:rPr lang="ru-RU" i="1" dirty="0">
                <a:latin typeface="Franklin Gothic Demi Cond" pitchFamily="34" charset="0"/>
              </a:rPr>
              <a:t>- воспитывать в детях чувство гордости своей страной через добрые дела и героические поступки  отцов и дедов, </a:t>
            </a:r>
            <a:r>
              <a:rPr lang="ru-RU" i="1" dirty="0" err="1">
                <a:latin typeface="Franklin Gothic Demi Cond" pitchFamily="34" charset="0"/>
              </a:rPr>
              <a:t>чувсто</a:t>
            </a:r>
            <a:r>
              <a:rPr lang="ru-RU" i="1" dirty="0">
                <a:latin typeface="Franklin Gothic Demi Cond" pitchFamily="34" charset="0"/>
              </a:rPr>
              <a:t> уважения к старшему поколению</a:t>
            </a:r>
            <a:endParaRPr lang="ru-RU" dirty="0">
              <a:latin typeface="Franklin Gothic Demi Cond" pitchFamily="34" charset="0"/>
            </a:endParaRPr>
          </a:p>
          <a:p>
            <a:r>
              <a:rPr lang="ru-RU" i="1" dirty="0">
                <a:latin typeface="Franklin Gothic Demi Cond" pitchFamily="34" charset="0"/>
              </a:rPr>
              <a:t>- воспитывать любовь к малой родине на основе развития интереса к истории семьи, её традициям</a:t>
            </a:r>
            <a:endParaRPr lang="ru-RU" dirty="0">
              <a:latin typeface="Franklin Gothic Demi Cond" pitchFamily="34" charset="0"/>
            </a:endParaRPr>
          </a:p>
          <a:p>
            <a:r>
              <a:rPr lang="ru-RU" i="1" dirty="0">
                <a:latin typeface="Franklin Gothic Demi Cond" pitchFamily="34" charset="0"/>
              </a:rPr>
              <a:t>- координировать действия участников проекта, направленные на создание общей книги</a:t>
            </a:r>
            <a:endParaRPr lang="ru-RU" dirty="0">
              <a:latin typeface="Franklin Gothic Demi Cond" pitchFamily="34" charset="0"/>
            </a:endParaRPr>
          </a:p>
          <a:p>
            <a:endParaRPr lang="ru-RU" dirty="0">
              <a:latin typeface="Franklin Gothic Demi Cond" pitchFamily="34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>
                <a:latin typeface="Franklin Gothic Demi Cond" pitchFamily="34" charset="0"/>
              </a:rPr>
              <a:t>Ресурсы проекта:</a:t>
            </a:r>
            <a:endParaRPr lang="ru-RU" dirty="0">
              <a:latin typeface="Franklin Gothic Demi Cond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412776"/>
            <a:ext cx="8229600" cy="3412976"/>
          </a:xfrm>
        </p:spPr>
        <p:txBody>
          <a:bodyPr>
            <a:normAutofit/>
          </a:bodyPr>
          <a:lstStyle/>
          <a:p>
            <a:r>
              <a:rPr lang="ru-RU" sz="2400" i="1" dirty="0">
                <a:latin typeface="Franklin Gothic Demi Cond" pitchFamily="34" charset="0"/>
              </a:rPr>
              <a:t>- </a:t>
            </a:r>
            <a:r>
              <a:rPr lang="ru-RU" sz="2400" dirty="0">
                <a:latin typeface="Franklin Gothic Demi Cond" pitchFamily="34" charset="0"/>
              </a:rPr>
              <a:t>материальные</a:t>
            </a:r>
            <a:r>
              <a:rPr lang="ru-RU" sz="2400" i="1" dirty="0">
                <a:latin typeface="Franklin Gothic Demi Cond" pitchFamily="34" charset="0"/>
              </a:rPr>
              <a:t> (помещение, оборудованное компьютерами, столами, стульями);</a:t>
            </a:r>
            <a:endParaRPr lang="ru-RU" sz="2400" dirty="0" smtClean="0">
              <a:latin typeface="Franklin Gothic Demi Cond" pitchFamily="34" charset="0"/>
            </a:endParaRPr>
          </a:p>
          <a:p>
            <a:r>
              <a:rPr lang="ru-RU" sz="2400" i="1" dirty="0">
                <a:latin typeface="Franklin Gothic Demi Cond" pitchFamily="34" charset="0"/>
              </a:rPr>
              <a:t>- </a:t>
            </a:r>
            <a:r>
              <a:rPr lang="ru-RU" sz="2400" dirty="0">
                <a:latin typeface="Franklin Gothic Demi Cond" pitchFamily="34" charset="0"/>
              </a:rPr>
              <a:t>денежные</a:t>
            </a:r>
            <a:r>
              <a:rPr lang="ru-RU" sz="2400" i="1" dirty="0">
                <a:latin typeface="Franklin Gothic Demi Cond" pitchFamily="34" charset="0"/>
              </a:rPr>
              <a:t> (0 руб.);</a:t>
            </a:r>
            <a:endParaRPr lang="ru-RU" sz="2400" dirty="0" smtClean="0">
              <a:latin typeface="Franklin Gothic Demi Cond" pitchFamily="34" charset="0"/>
            </a:endParaRPr>
          </a:p>
          <a:p>
            <a:r>
              <a:rPr lang="ru-RU" sz="2400" i="1" dirty="0">
                <a:latin typeface="Franklin Gothic Demi Cond" pitchFamily="34" charset="0"/>
              </a:rPr>
              <a:t>- </a:t>
            </a:r>
            <a:r>
              <a:rPr lang="ru-RU" sz="2400" dirty="0">
                <a:latin typeface="Franklin Gothic Demi Cond" pitchFamily="34" charset="0"/>
              </a:rPr>
              <a:t>человеческие</a:t>
            </a:r>
            <a:r>
              <a:rPr lang="ru-RU" sz="2400" i="1" dirty="0">
                <a:latin typeface="Franklin Gothic Demi Cond" pitchFamily="34" charset="0"/>
              </a:rPr>
              <a:t> (учитель-координатор, учитель информатики, сотрудник школьного пресс-центра, классные руководители, разновозрастные учащиеся, родственники учащихся).</a:t>
            </a:r>
            <a:endParaRPr lang="ru-RU" sz="2400" dirty="0" smtClean="0">
              <a:latin typeface="Franklin Gothic Demi Cond" pitchFamily="34" charset="0"/>
            </a:endParaRPr>
          </a:p>
          <a:p>
            <a:endParaRPr lang="ru-RU" sz="2400" dirty="0">
              <a:latin typeface="Franklin Gothic Demi Cond" pitchFamily="34" charset="0"/>
            </a:endParaRPr>
          </a:p>
        </p:txBody>
      </p:sp>
      <p:pic>
        <p:nvPicPr>
          <p:cNvPr id="22530" name="Picture 2" descr="http://www.gubkin.ru/faculty/chemical_and_environmental/chairs_and_departments/industrial_ecology/images/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3861048"/>
            <a:ext cx="3360417" cy="2520313"/>
          </a:xfrm>
          <a:prstGeom prst="rect">
            <a:avLst/>
          </a:prstGeom>
          <a:noFill/>
        </p:spPr>
      </p:pic>
      <p:pic>
        <p:nvPicPr>
          <p:cNvPr id="22532" name="Picture 4" descr="http://mos-coins.ru/image/cache/catalog/goods/zhetoni/0rub-1280x960-w24-43-55-10-31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95936" y="5517232"/>
            <a:ext cx="1536171" cy="1152128"/>
          </a:xfrm>
          <a:prstGeom prst="rect">
            <a:avLst/>
          </a:prstGeom>
          <a:noFill/>
        </p:spPr>
      </p:pic>
      <p:pic>
        <p:nvPicPr>
          <p:cNvPr id="22534" name="Picture 6" descr="http://www.prizyv.ru/wp-content/uploads/2015/08/7146ef98a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07834" y="4005064"/>
            <a:ext cx="3465039" cy="2312913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latin typeface="Franklin Gothic Demi Cond" pitchFamily="34" charset="0"/>
              </a:rPr>
              <a:t>Механизм реализации проекта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ctr">
              <a:buNone/>
            </a:pPr>
            <a:r>
              <a:rPr lang="ru-RU" i="1" dirty="0" smtClean="0"/>
              <a:t>    </a:t>
            </a:r>
            <a:r>
              <a:rPr lang="ru-RU" i="1" u="sng" dirty="0" smtClean="0">
                <a:latin typeface="Franklin Gothic Demi Cond" pitchFamily="34" charset="0"/>
              </a:rPr>
              <a:t>1 </a:t>
            </a:r>
            <a:r>
              <a:rPr lang="ru-RU" i="1" u="sng" dirty="0">
                <a:latin typeface="Franklin Gothic Demi Cond" pitchFamily="34" charset="0"/>
              </a:rPr>
              <a:t>этап </a:t>
            </a:r>
            <a:r>
              <a:rPr lang="ru-RU" i="1" u="sng" dirty="0" smtClean="0">
                <a:latin typeface="Franklin Gothic Demi Cond" pitchFamily="34" charset="0"/>
              </a:rPr>
              <a:t>. </a:t>
            </a:r>
            <a:r>
              <a:rPr lang="ru-RU" i="1" u="sng" dirty="0">
                <a:latin typeface="Franklin Gothic Demi Cond" pitchFamily="34" charset="0"/>
              </a:rPr>
              <a:t>Сбор информации.</a:t>
            </a:r>
            <a:endParaRPr lang="ru-RU" u="sng" dirty="0">
              <a:latin typeface="Franklin Gothic Demi Cond" pitchFamily="34" charset="0"/>
            </a:endParaRPr>
          </a:p>
          <a:p>
            <a:pPr>
              <a:buNone/>
            </a:pPr>
            <a:r>
              <a:rPr lang="ru-RU" dirty="0" smtClean="0">
                <a:latin typeface="Franklin Gothic Demi Cond" pitchFamily="34" charset="0"/>
              </a:rPr>
              <a:t>     На </a:t>
            </a:r>
            <a:r>
              <a:rPr lang="ru-RU" dirty="0">
                <a:latin typeface="Franklin Gothic Demi Cond" pitchFamily="34" charset="0"/>
              </a:rPr>
              <a:t>базе гимназии формируются разновозрастные группы учащихся (5 – 11 классы). Учитель-координатор разъясняет, как следует собирать информацию о своей семье. Учащиеся должны опросить родителей, родственников, знакомых, провести поиск документов – писем, фотографий, грамот, партийных и комсомольских билетов, трудовых книжек и т.д., которые хранятся в домашних архивах и могут помочь выяснить некоторые детали 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Franklin Gothic Demi Cond" pitchFamily="34" charset="0"/>
              </a:rPr>
              <a:t>Механизм реализации проекта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ctr">
              <a:buNone/>
            </a:pPr>
            <a:r>
              <a:rPr lang="ru-RU" i="1" u="sng" dirty="0">
                <a:latin typeface="Franklin Gothic Demi Cond" pitchFamily="34" charset="0"/>
              </a:rPr>
              <a:t>2 </a:t>
            </a:r>
            <a:r>
              <a:rPr lang="ru-RU" i="1" u="sng" dirty="0" smtClean="0">
                <a:latin typeface="Franklin Gothic Demi Cond" pitchFamily="34" charset="0"/>
              </a:rPr>
              <a:t>этап. </a:t>
            </a:r>
            <a:r>
              <a:rPr lang="ru-RU" i="1" u="sng" dirty="0">
                <a:latin typeface="Franklin Gothic Demi Cond" pitchFamily="34" charset="0"/>
              </a:rPr>
              <a:t>Систематизация  информации и написание истории семьи</a:t>
            </a:r>
            <a:r>
              <a:rPr lang="ru-RU" i="1" dirty="0">
                <a:latin typeface="Franklin Gothic Demi Cond" pitchFamily="34" charset="0"/>
              </a:rPr>
              <a:t>. </a:t>
            </a:r>
            <a:endParaRPr lang="ru-RU" dirty="0">
              <a:latin typeface="Franklin Gothic Demi Cond" pitchFamily="34" charset="0"/>
            </a:endParaRPr>
          </a:p>
          <a:p>
            <a:pPr algn="just">
              <a:buNone/>
            </a:pPr>
            <a:r>
              <a:rPr lang="ru-RU" dirty="0">
                <a:latin typeface="Franklin Gothic Demi Cond" pitchFamily="34" charset="0"/>
              </a:rPr>
              <a:t> </a:t>
            </a:r>
            <a:r>
              <a:rPr lang="ru-RU" dirty="0" smtClean="0">
                <a:latin typeface="Franklin Gothic Demi Cond" pitchFamily="34" charset="0"/>
              </a:rPr>
              <a:t>   На </a:t>
            </a:r>
            <a:r>
              <a:rPr lang="ru-RU" dirty="0">
                <a:latin typeface="Franklin Gothic Demi Cond" pitchFamily="34" charset="0"/>
              </a:rPr>
              <a:t>что при этом обратить внимание? Следует помнить, что при написании истории, должен получиться живой интересный рассказ о жизни конкретного человека или целой семьи в контексте истории страны, без чего в свою очередь невозможно достижение целей, поставленных перед данной работой. 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Franklin Gothic Demi Cond" pitchFamily="34" charset="0"/>
              </a:rPr>
              <a:t>Механизм реализации проекта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ru-RU" i="1" u="sng" dirty="0">
                <a:latin typeface="Franklin Gothic Demi Cond" pitchFamily="34" charset="0"/>
              </a:rPr>
              <a:t>3 </a:t>
            </a:r>
            <a:r>
              <a:rPr lang="ru-RU" i="1" u="sng" dirty="0" smtClean="0">
                <a:latin typeface="Franklin Gothic Demi Cond" pitchFamily="34" charset="0"/>
              </a:rPr>
              <a:t>этап. </a:t>
            </a:r>
            <a:r>
              <a:rPr lang="ru-RU" i="1" u="sng" dirty="0">
                <a:latin typeface="Franklin Gothic Demi Cond" pitchFamily="34" charset="0"/>
              </a:rPr>
              <a:t>Систематизация работ в соответствии с хронологий истории страны.</a:t>
            </a:r>
            <a:endParaRPr lang="ru-RU" u="sng" dirty="0">
              <a:latin typeface="Franklin Gothic Demi Cond" pitchFamily="34" charset="0"/>
            </a:endParaRPr>
          </a:p>
          <a:p>
            <a:pPr algn="just">
              <a:buNone/>
            </a:pPr>
            <a:r>
              <a:rPr lang="ru-RU" dirty="0" smtClean="0">
                <a:latin typeface="Franklin Gothic Demi Cond" pitchFamily="34" charset="0"/>
              </a:rPr>
              <a:t>     Под </a:t>
            </a:r>
            <a:r>
              <a:rPr lang="ru-RU" dirty="0">
                <a:latin typeface="Franklin Gothic Demi Cond" pitchFamily="34" charset="0"/>
              </a:rPr>
              <a:t>непосредственным руководством учителя-координатора работы располагаются согласно соответствию каждой конкретной истории определенному историческому периоду нашей страны (дореволюционный период, революция и гражданская война, коллективизация, индустриализация, ВОВ, хрущевская оттепель и т.д.)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Franklin Gothic Demi Cond" pitchFamily="34" charset="0"/>
              </a:rPr>
              <a:t>Механизм реализации проекта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ctr">
              <a:buNone/>
            </a:pPr>
            <a:r>
              <a:rPr lang="ru-RU" i="1" dirty="0" smtClean="0">
                <a:latin typeface="Franklin Gothic Demi Cond" pitchFamily="34" charset="0"/>
              </a:rPr>
              <a:t> </a:t>
            </a:r>
            <a:r>
              <a:rPr lang="ru-RU" i="1" u="sng" dirty="0" smtClean="0">
                <a:latin typeface="Franklin Gothic Demi Cond" pitchFamily="34" charset="0"/>
              </a:rPr>
              <a:t>4 этап. </a:t>
            </a:r>
            <a:r>
              <a:rPr lang="ru-RU" i="1" u="sng" dirty="0">
                <a:latin typeface="Franklin Gothic Demi Cond" pitchFamily="34" charset="0"/>
              </a:rPr>
              <a:t>Рефлексия</a:t>
            </a:r>
            <a:r>
              <a:rPr lang="ru-RU" i="1" dirty="0">
                <a:latin typeface="Franklin Gothic Demi Cond" pitchFamily="34" charset="0"/>
              </a:rPr>
              <a:t>.</a:t>
            </a:r>
            <a:endParaRPr lang="ru-RU" dirty="0">
              <a:latin typeface="Franklin Gothic Demi Cond" pitchFamily="34" charset="0"/>
            </a:endParaRPr>
          </a:p>
          <a:p>
            <a:pPr algn="just">
              <a:buNone/>
            </a:pPr>
            <a:r>
              <a:rPr lang="ru-RU" dirty="0" smtClean="0">
                <a:latin typeface="Franklin Gothic Demi Cond" pitchFamily="34" charset="0"/>
              </a:rPr>
              <a:t>     Этот </a:t>
            </a:r>
            <a:r>
              <a:rPr lang="ru-RU" dirty="0">
                <a:latin typeface="Franklin Gothic Demi Cond" pitchFamily="34" charset="0"/>
              </a:rPr>
              <a:t>этап работы является общим, он прививает учащимся навыки работы в команде. Ребята должны совместно написать заключение книги, пояснить, что дала им эта работа, какие интересные факты из истории своих семей и своей страны они почерпнули, как повлияли рассказанные истории на их мировоззрение и духовные качества.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Franklin Gothic Demi Cond" pitchFamily="34" charset="0"/>
              </a:rPr>
              <a:t>Механизм реализации проекта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ctr">
              <a:buNone/>
            </a:pPr>
            <a:r>
              <a:rPr lang="ru-RU" i="1" u="sng" dirty="0">
                <a:latin typeface="Franklin Gothic Demi Cond" pitchFamily="34" charset="0"/>
              </a:rPr>
              <a:t>5 </a:t>
            </a:r>
            <a:r>
              <a:rPr lang="ru-RU" i="1" u="sng" dirty="0" smtClean="0">
                <a:latin typeface="Franklin Gothic Demi Cond" pitchFamily="34" charset="0"/>
              </a:rPr>
              <a:t>этап. </a:t>
            </a:r>
            <a:r>
              <a:rPr lang="ru-RU" i="1" u="sng" dirty="0">
                <a:latin typeface="Franklin Gothic Demi Cond" pitchFamily="34" charset="0"/>
              </a:rPr>
              <a:t>Издание книги и ее презентация.</a:t>
            </a:r>
            <a:endParaRPr lang="ru-RU" u="sng" dirty="0">
              <a:latin typeface="Franklin Gothic Demi Cond" pitchFamily="34" charset="0"/>
            </a:endParaRPr>
          </a:p>
          <a:p>
            <a:pPr algn="just">
              <a:buNone/>
            </a:pPr>
            <a:r>
              <a:rPr lang="ru-RU" dirty="0" smtClean="0">
                <a:latin typeface="Franklin Gothic Demi Cond" pitchFamily="34" charset="0"/>
              </a:rPr>
              <a:t>     Продуктом </a:t>
            </a:r>
            <a:r>
              <a:rPr lang="ru-RU" dirty="0">
                <a:latin typeface="Franklin Gothic Demi Cond" pitchFamily="34" charset="0"/>
              </a:rPr>
              <a:t>проектной деятельности группы учащихся является книга «Удивительные истории моей семьи», в которой собраны работы учеников 5-11–</a:t>
            </a:r>
            <a:r>
              <a:rPr lang="ru-RU" dirty="0" err="1">
                <a:latin typeface="Franklin Gothic Demi Cond" pitchFamily="34" charset="0"/>
              </a:rPr>
              <a:t>х</a:t>
            </a:r>
            <a:r>
              <a:rPr lang="ru-RU" dirty="0">
                <a:latin typeface="Franklin Gothic Demi Cond" pitchFamily="34" charset="0"/>
              </a:rPr>
              <a:t> классов гимназии. Презентация будет осуществлена в виде чтения авторами отрывков из написанных ими историй, показов фото– и киноматериалов, совместного обсуждения книги. В конце детьми будет прочитано стихотворение «Экология души» современной поэтессы </a:t>
            </a:r>
            <a:r>
              <a:rPr lang="ru-RU" i="1" dirty="0">
                <a:latin typeface="Franklin Gothic Demi Cond" pitchFamily="34" charset="0"/>
              </a:rPr>
              <a:t>(см.стихотворение в приложении). </a:t>
            </a:r>
            <a:endParaRPr lang="ru-RU" dirty="0">
              <a:latin typeface="Franklin Gothic Demi Cond" pitchFamily="34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>
                <a:latin typeface="Franklin Gothic Demi Cond" pitchFamily="34" charset="0"/>
              </a:rPr>
              <a:t>Ожидаемые результаты и социальный эффект: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 smtClean="0">
                <a:latin typeface="Franklin Gothic Demi Cond" pitchFamily="34" charset="0"/>
              </a:rPr>
              <a:t>пробуждение </a:t>
            </a:r>
            <a:r>
              <a:rPr lang="ru-RU" dirty="0">
                <a:latin typeface="Franklin Gothic Demi Cond" pitchFamily="34" charset="0"/>
              </a:rPr>
              <a:t>в детях человечности, очищение «экологии» их души;  </a:t>
            </a:r>
          </a:p>
          <a:p>
            <a:r>
              <a:rPr lang="ru-RU" dirty="0" smtClean="0">
                <a:latin typeface="Franklin Gothic Demi Cond" pitchFamily="34" charset="0"/>
              </a:rPr>
              <a:t>создание </a:t>
            </a:r>
            <a:r>
              <a:rPr lang="ru-RU" dirty="0">
                <a:latin typeface="Franklin Gothic Demi Cond" pitchFamily="34" charset="0"/>
              </a:rPr>
              <a:t>электронной книги «Удивительные истории моей семьи»;</a:t>
            </a:r>
          </a:p>
          <a:p>
            <a:r>
              <a:rPr lang="ru-RU" dirty="0" smtClean="0">
                <a:latin typeface="Franklin Gothic Demi Cond" pitchFamily="34" charset="0"/>
              </a:rPr>
              <a:t>повышение </a:t>
            </a:r>
            <a:r>
              <a:rPr lang="ru-RU" dirty="0">
                <a:latin typeface="Franklin Gothic Demi Cond" pitchFamily="34" charset="0"/>
              </a:rPr>
              <a:t>мотивации учеников к изучению истории и исследовательской деятельности;</a:t>
            </a:r>
          </a:p>
          <a:p>
            <a:r>
              <a:rPr lang="ru-RU" dirty="0" smtClean="0">
                <a:latin typeface="Franklin Gothic Demi Cond" pitchFamily="34" charset="0"/>
              </a:rPr>
              <a:t>повышение </a:t>
            </a:r>
            <a:r>
              <a:rPr lang="ru-RU" dirty="0">
                <a:latin typeface="Franklin Gothic Demi Cond" pitchFamily="34" charset="0"/>
              </a:rPr>
              <a:t>качества освоения образовательной программы;</a:t>
            </a:r>
          </a:p>
          <a:p>
            <a:r>
              <a:rPr lang="ru-RU" dirty="0" smtClean="0">
                <a:latin typeface="Franklin Gothic Demi Cond" pitchFamily="34" charset="0"/>
              </a:rPr>
              <a:t>самореализация </a:t>
            </a:r>
            <a:r>
              <a:rPr lang="ru-RU" dirty="0">
                <a:latin typeface="Franklin Gothic Demi Cond" pitchFamily="34" charset="0"/>
              </a:rPr>
              <a:t>и социализация учащихся, включенных в проект</a:t>
            </a:r>
            <a:r>
              <a:rPr lang="ru-RU" dirty="0" smtClean="0">
                <a:latin typeface="Franklin Gothic Demi Cond" pitchFamily="34" charset="0"/>
              </a:rPr>
              <a:t>.</a:t>
            </a:r>
          </a:p>
          <a:p>
            <a:pPr algn="r">
              <a:buNone/>
            </a:pPr>
            <a:r>
              <a:rPr lang="ru-RU" sz="2400" dirty="0" smtClean="0">
                <a:latin typeface="Franklin Gothic Demi Cond" pitchFamily="34" charset="0"/>
              </a:rPr>
              <a:t>Время реализации проекта: учебный год.</a:t>
            </a:r>
            <a:endParaRPr lang="ru-RU" sz="2400" dirty="0">
              <a:latin typeface="Franklin Gothic Demi Cond" pitchFamily="34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45</TotalTime>
  <Words>673</Words>
  <Application>Microsoft Office PowerPoint</Application>
  <PresentationFormat>Экран (4:3)</PresentationFormat>
  <Paragraphs>48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Тема Office</vt:lpstr>
      <vt:lpstr>Муниципальное автономное общеобразовательное учреждение города Новосибирска Гимназия №11 «Гармония»</vt:lpstr>
      <vt:lpstr>Лучшее средство прививать детям любовь к отечеству  состоит в том, чтобы эта любовь была у отцов. Шарль Монтескье </vt:lpstr>
      <vt:lpstr>Актуальность проекта</vt:lpstr>
      <vt:lpstr>Современное общество переживает духовно-нравственный кризис. Непростое положение в мире является отражением перемен, произошедших в общественном сознании и государственной политике. Между людьми растет стена непонимания, которую возможно разрушить только формированием духовной экологии у людей.</vt:lpstr>
      <vt:lpstr>Как направить наших детей на правильный путь? Изучение истории своей семьи в контексте отечественной  истории поможет «обогатить» внутренний мир учащихся, пробудить в них человечность. Сейчас растет поколение, не знающее ни историю своей семьи, ни историю Отечества. Необходимо помочь подрастающему поколению сохранить то, что еще можно сохранить.</vt:lpstr>
      <vt:lpstr>Цель проекта:</vt:lpstr>
      <vt:lpstr>Задачи проекта:</vt:lpstr>
      <vt:lpstr>Ресурсы проекта:</vt:lpstr>
      <vt:lpstr>Механизм реализации проекта</vt:lpstr>
      <vt:lpstr>Механизм реализации проекта</vt:lpstr>
      <vt:lpstr>Механизм реализации проекта</vt:lpstr>
      <vt:lpstr>Механизм реализации проекта</vt:lpstr>
      <vt:lpstr>Механизм реализации проекта</vt:lpstr>
      <vt:lpstr>Ожидаемые результаты и социальный эффект: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Муниципальное автономное общеобразовательное учреждение города Новосибирска Гимназия №11 «Гармония»</dc:title>
  <dc:creator>рита19</dc:creator>
  <cp:lastModifiedBy>рита19</cp:lastModifiedBy>
  <cp:revision>6</cp:revision>
  <dcterms:created xsi:type="dcterms:W3CDTF">2017-01-15T07:35:18Z</dcterms:created>
  <dcterms:modified xsi:type="dcterms:W3CDTF">2017-01-15T08:20:59Z</dcterms:modified>
</cp:coreProperties>
</file>