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131FEE1-2C56-49F6-B517-5BEE444E2572}" type="datetimeFigureOut">
              <a:rPr lang="ru-RU" smtClean="0"/>
              <a:t>01.09.2016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CD8ACC6-7871-46EE-BEB1-278554B2278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randars.ru/college/sociologiya/sfera-obshchestva.htm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nsk.novosibdom.ru/node/2313" TargetMode="External"/><Relationship Id="rId3" Type="http://schemas.openxmlformats.org/officeDocument/2006/relationships/hyperlink" Target="http://nsk.novosibdom.ru/node/264" TargetMode="External"/><Relationship Id="rId7" Type="http://schemas.openxmlformats.org/officeDocument/2006/relationships/hyperlink" Target="http://nsk.novosibdom.ru/node/2311" TargetMode="External"/><Relationship Id="rId2" Type="http://schemas.openxmlformats.org/officeDocument/2006/relationships/hyperlink" Target="http://nsk.novosibdom.ru/node/229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sk.novosibdom.ru/node/2310" TargetMode="External"/><Relationship Id="rId5" Type="http://schemas.openxmlformats.org/officeDocument/2006/relationships/hyperlink" Target="http://nsk.novosibdom.ru/node/2302" TargetMode="External"/><Relationship Id="rId4" Type="http://schemas.openxmlformats.org/officeDocument/2006/relationships/hyperlink" Target="http://nsk.novosibdom.ru/node/229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«Край, в котором ты живешь»</a:t>
            </a:r>
            <a:endParaRPr lang="ru-RU" sz="4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ИСКУССТВО РОДНОГО КРАЯ</a:t>
            </a:r>
            <a:br>
              <a:rPr lang="ru-RU" dirty="0" smtClean="0"/>
            </a:br>
            <a:r>
              <a:rPr lang="ru-RU" dirty="0" smtClean="0"/>
              <a:t>(Г.НОВОСИБИРСК)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искусство?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ru-RU" dirty="0" smtClean="0"/>
              <a:t>в</a:t>
            </a:r>
            <a:r>
              <a:rPr lang="ru-RU" b="1" dirty="0" smtClean="0"/>
              <a:t> узком</a:t>
            </a:r>
            <a:r>
              <a:rPr lang="ru-RU" dirty="0" smtClean="0"/>
              <a:t> смысле это специфическая форма практически-духовного освоения мира;</a:t>
            </a:r>
          </a:p>
          <a:p>
            <a:r>
              <a:rPr lang="ru-RU" dirty="0" smtClean="0"/>
              <a:t>в</a:t>
            </a:r>
            <a:r>
              <a:rPr lang="ru-RU" b="1" dirty="0" smtClean="0"/>
              <a:t> широком</a:t>
            </a:r>
            <a:r>
              <a:rPr lang="ru-RU" dirty="0" smtClean="0"/>
              <a:t> — высший уровень мастерства, умения, независимо от того, в какой </a:t>
            </a:r>
            <a:r>
              <a:rPr lang="ru-RU" dirty="0" smtClean="0">
                <a:hlinkClick r:id="rId2" tooltip="Сферы жизни общества"/>
              </a:rPr>
              <a:t>сфере жизни общества</a:t>
            </a:r>
            <a:r>
              <a:rPr lang="ru-RU" dirty="0" smtClean="0"/>
              <a:t> они проявляются (искусство печника, врача, пекаря и др.). </a:t>
            </a:r>
            <a:endParaRPr lang="ru-RU" dirty="0" smtClean="0"/>
          </a:p>
          <a:p>
            <a:r>
              <a:rPr lang="ru-RU" b="1" dirty="0" smtClean="0"/>
              <a:t>Искусство</a:t>
            </a:r>
            <a:r>
              <a:rPr lang="ru-RU" dirty="0" smtClean="0"/>
              <a:t> — особая подсистема духовной сферы жизни общества, представляющая собой творческое воспроизведение действительности в художественных образах.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Предметом</a:t>
            </a:r>
            <a:r>
              <a:rPr lang="ru-RU" dirty="0" smtClean="0"/>
              <a:t> искусства являются мир и человек в совокупности их отношений друг с другом.</a:t>
            </a:r>
          </a:p>
          <a:p>
            <a:r>
              <a:rPr lang="ru-RU" b="1" dirty="0" smtClean="0"/>
              <a:t>Форма существования</a:t>
            </a:r>
            <a:r>
              <a:rPr lang="ru-RU" dirty="0" smtClean="0"/>
              <a:t> искусства — художественное произведение (поэма, картина, спектакль, кинофильм и т.д.).</a:t>
            </a:r>
          </a:p>
          <a:p>
            <a:r>
              <a:rPr lang="ru-RU" b="1" dirty="0" smtClean="0"/>
              <a:t>Виды искусства</a:t>
            </a:r>
            <a:r>
              <a:rPr lang="ru-RU" dirty="0" smtClean="0"/>
              <a:t> — это исторически сложившиеся формы художественного отражения мира, использующие для построения образа особые средства — звук, цвет, телодвижение, слово и т.д.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искусства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Литература</a:t>
            </a:r>
          </a:p>
          <a:p>
            <a:r>
              <a:rPr lang="ru-RU" dirty="0" smtClean="0"/>
              <a:t>Музыка</a:t>
            </a:r>
          </a:p>
          <a:p>
            <a:r>
              <a:rPr lang="ru-RU" dirty="0" smtClean="0"/>
              <a:t>Танец</a:t>
            </a:r>
          </a:p>
          <a:p>
            <a:r>
              <a:rPr lang="ru-RU" dirty="0" smtClean="0"/>
              <a:t>Живопись</a:t>
            </a:r>
          </a:p>
          <a:p>
            <a:r>
              <a:rPr lang="ru-RU" dirty="0" smtClean="0"/>
              <a:t>Архитектура</a:t>
            </a:r>
          </a:p>
          <a:p>
            <a:r>
              <a:rPr lang="ru-RU" dirty="0" smtClean="0"/>
              <a:t>Скульптура</a:t>
            </a:r>
          </a:p>
          <a:p>
            <a:r>
              <a:rPr lang="ru-RU" dirty="0" smtClean="0"/>
              <a:t>Декоративно-прикладное искусство</a:t>
            </a:r>
          </a:p>
          <a:p>
            <a:r>
              <a:rPr lang="ru-RU" dirty="0" smtClean="0"/>
              <a:t>Театр</a:t>
            </a:r>
          </a:p>
          <a:p>
            <a:r>
              <a:rPr lang="ru-RU" dirty="0" smtClean="0"/>
              <a:t>Цирк</a:t>
            </a:r>
          </a:p>
          <a:p>
            <a:r>
              <a:rPr lang="ru-RU" dirty="0" smtClean="0"/>
              <a:t>Кино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Когда возникло искусство?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Возникновение искусства относят к палеолиту и связывают с зарождением </a:t>
            </a:r>
            <a:r>
              <a:rPr lang="ru-RU" dirty="0" err="1" smtClean="0"/>
              <a:t>Homo</a:t>
            </a:r>
            <a:r>
              <a:rPr lang="ru-RU" dirty="0" smtClean="0"/>
              <a:t> </a:t>
            </a:r>
            <a:r>
              <a:rPr lang="ru-RU" dirty="0" err="1" smtClean="0"/>
              <a:t>sapiens</a:t>
            </a:r>
            <a:r>
              <a:rPr lang="ru-RU" dirty="0" smtClean="0"/>
              <a:t> и стремлением человека познать окружающий мир. 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homo-sapien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3068960"/>
            <a:ext cx="6768752" cy="350107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нашего города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Новосибирск образован в 1893 году — как поселок строителей железнодорожного моста через Обь Транссибирской магистрали. </a:t>
            </a:r>
            <a:endParaRPr lang="ru-RU" dirty="0"/>
          </a:p>
        </p:txBody>
      </p:sp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2780928"/>
            <a:ext cx="5328592" cy="390763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нашего города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Поселок получил имя императора Александра III (Александровский), а в 1895 году поселок переименовали в честь нового царя в Новониколаевский.</a:t>
            </a:r>
          </a:p>
          <a:p>
            <a:r>
              <a:rPr lang="ru-RU" dirty="0" smtClean="0"/>
              <a:t>На всех этапах своего развития </a:t>
            </a:r>
            <a:r>
              <a:rPr lang="ru-RU" dirty="0" err="1" smtClean="0"/>
              <a:t>Новониколаевск-Новосибирск</a:t>
            </a:r>
            <a:r>
              <a:rPr lang="ru-RU" dirty="0" smtClean="0"/>
              <a:t> проявлял заботу о духовном начале, создавал объекты, формирующие его духовное лицо.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Искусство родного края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Структура содержания программы «Искусство </a:t>
            </a:r>
            <a:r>
              <a:rPr lang="ru-RU" b="1" dirty="0" smtClean="0"/>
              <a:t>родного </a:t>
            </a:r>
            <a:r>
              <a:rPr lang="ru-RU" b="1" dirty="0" smtClean="0"/>
              <a:t>края» представлена 4 модулями:</a:t>
            </a:r>
            <a:endParaRPr lang="ru-RU" dirty="0" smtClean="0"/>
          </a:p>
          <a:p>
            <a:pPr lvl="0"/>
            <a:r>
              <a:rPr lang="ru-RU" dirty="0" smtClean="0"/>
              <a:t>«Архитектура и дизайн».</a:t>
            </a:r>
          </a:p>
          <a:p>
            <a:pPr lvl="0"/>
            <a:r>
              <a:rPr lang="ru-RU" dirty="0" smtClean="0"/>
              <a:t>«Музыкальное искусство».</a:t>
            </a:r>
          </a:p>
          <a:p>
            <a:pPr lvl="0"/>
            <a:r>
              <a:rPr lang="ru-RU" dirty="0" smtClean="0"/>
              <a:t>«Декоративно-прикладное и изобразительное искусство».</a:t>
            </a:r>
          </a:p>
          <a:p>
            <a:pPr lvl="0"/>
            <a:r>
              <a:rPr lang="ru-RU" dirty="0" smtClean="0"/>
              <a:t>«Театр и кино».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ВИКТОРИНА «КРАЙ В КОТОРОМ ТЫ ЖИВЕШЬ»</a:t>
            </a:r>
            <a:endParaRPr lang="ru-RU" b="1" dirty="0"/>
          </a:p>
        </p:txBody>
      </p:sp>
      <p:pic>
        <p:nvPicPr>
          <p:cNvPr id="4" name="Содержимое 3" descr="ui-5242463b233f22.77789141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916832"/>
            <a:ext cx="6192687" cy="456710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Назовите официальную дату основания города Новосибирска.</a:t>
            </a:r>
            <a:br>
              <a:rPr lang="ru-RU" sz="3200" b="1" dirty="0" smtClean="0"/>
            </a:br>
            <a:r>
              <a:rPr lang="ru-RU" sz="3200" b="1" dirty="0" smtClean="0"/>
              <a:t>а) 1883;</a:t>
            </a:r>
            <a:br>
              <a:rPr lang="ru-RU" sz="3200" b="1" dirty="0" smtClean="0"/>
            </a:br>
            <a:r>
              <a:rPr lang="ru-RU" sz="3200" b="1" dirty="0" smtClean="0"/>
              <a:t>б) 1893;</a:t>
            </a:r>
            <a:br>
              <a:rPr lang="ru-RU" sz="3200" b="1" dirty="0" smtClean="0"/>
            </a:br>
            <a:r>
              <a:rPr lang="ru-RU" sz="3200" b="1" dirty="0" smtClean="0"/>
              <a:t>в) 1903;</a:t>
            </a:r>
            <a:br>
              <a:rPr lang="ru-RU" sz="3200" b="1" dirty="0" smtClean="0"/>
            </a:br>
            <a:r>
              <a:rPr lang="ru-RU" sz="3200" b="1" dirty="0" smtClean="0"/>
              <a:t>г) 1913.</a:t>
            </a:r>
            <a:endParaRPr lang="ru-RU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Возникновение города Новосибирска связано со строительством …</a:t>
            </a:r>
            <a:br>
              <a:rPr lang="ru-RU" sz="3200" b="1" dirty="0" smtClean="0"/>
            </a:br>
            <a:r>
              <a:rPr lang="ru-RU" sz="3200" b="1" dirty="0" smtClean="0"/>
              <a:t>а) Железнодорожного моста;</a:t>
            </a:r>
            <a:br>
              <a:rPr lang="ru-RU" sz="3200" b="1" dirty="0" smtClean="0"/>
            </a:br>
            <a:r>
              <a:rPr lang="ru-RU" sz="3200" b="1" dirty="0" smtClean="0"/>
              <a:t>б) Гидроэлектростанции;</a:t>
            </a:r>
            <a:br>
              <a:rPr lang="ru-RU" sz="3200" b="1" dirty="0" smtClean="0"/>
            </a:br>
            <a:r>
              <a:rPr lang="ru-RU" sz="3200" b="1" dirty="0" smtClean="0"/>
              <a:t>в) Академгородка;</a:t>
            </a:r>
            <a:br>
              <a:rPr lang="ru-RU" sz="3200" b="1" dirty="0" smtClean="0"/>
            </a:br>
            <a:r>
              <a:rPr lang="ru-RU" sz="3200" b="1" dirty="0" smtClean="0"/>
              <a:t>г) Метрополитена.</a:t>
            </a:r>
            <a:endParaRPr lang="ru-RU" sz="3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Сколько букв от старого имени осталось в новом имени нашего города – Новосибирск?</a:t>
            </a:r>
            <a:br>
              <a:rPr lang="ru-RU" sz="3200" b="1" dirty="0" smtClean="0"/>
            </a:br>
            <a:r>
              <a:rPr lang="ru-RU" sz="3200" b="1" dirty="0" smtClean="0"/>
              <a:t>а) Три;</a:t>
            </a:r>
            <a:br>
              <a:rPr lang="ru-RU" sz="3200" b="1" dirty="0" smtClean="0"/>
            </a:br>
            <a:r>
              <a:rPr lang="ru-RU" sz="3200" b="1" dirty="0" smtClean="0"/>
              <a:t>б) Четыре;</a:t>
            </a:r>
            <a:br>
              <a:rPr lang="ru-RU" sz="3200" b="1" dirty="0" smtClean="0"/>
            </a:br>
            <a:r>
              <a:rPr lang="ru-RU" sz="3200" b="1" dirty="0" smtClean="0"/>
              <a:t>в) Шесть;</a:t>
            </a:r>
            <a:br>
              <a:rPr lang="ru-RU" sz="3200" b="1" dirty="0" smtClean="0"/>
            </a:br>
            <a:r>
              <a:rPr lang="ru-RU" sz="3200" b="1" dirty="0" smtClean="0"/>
              <a:t>г) Семь.</a:t>
            </a:r>
            <a:endParaRPr lang="ru-RU"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Каким городом по численности в России является Новосибирск?</a:t>
            </a:r>
            <a:br>
              <a:rPr lang="ru-RU" sz="3200" b="1" dirty="0" smtClean="0"/>
            </a:br>
            <a:r>
              <a:rPr lang="ru-RU" sz="3200" b="1" dirty="0" smtClean="0"/>
              <a:t>а) Вторым;</a:t>
            </a:r>
            <a:br>
              <a:rPr lang="ru-RU" sz="3200" b="1" dirty="0" smtClean="0"/>
            </a:br>
            <a:r>
              <a:rPr lang="ru-RU" sz="3200" b="1" dirty="0" smtClean="0"/>
              <a:t>б) Третьим;</a:t>
            </a:r>
            <a:br>
              <a:rPr lang="ru-RU" sz="3200" b="1" dirty="0" smtClean="0"/>
            </a:br>
            <a:r>
              <a:rPr lang="ru-RU" sz="3200" b="1" dirty="0" smtClean="0"/>
              <a:t>в) Пятым;</a:t>
            </a:r>
            <a:br>
              <a:rPr lang="ru-RU" sz="3200" b="1" dirty="0" smtClean="0"/>
            </a:br>
            <a:r>
              <a:rPr lang="ru-RU" sz="3200" b="1" dirty="0" smtClean="0"/>
              <a:t>г) Десятым.</a:t>
            </a:r>
            <a:endParaRPr lang="ru-RU" sz="3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Каким городом по площади в России является Новосибирск?</a:t>
            </a:r>
            <a:br>
              <a:rPr lang="ru-RU" sz="3200" b="1" dirty="0" smtClean="0"/>
            </a:br>
            <a:r>
              <a:rPr lang="ru-RU" sz="3200" b="1" dirty="0" smtClean="0"/>
              <a:t>а) Третьим;</a:t>
            </a:r>
            <a:br>
              <a:rPr lang="ru-RU" sz="3200" b="1" dirty="0" smtClean="0"/>
            </a:br>
            <a:r>
              <a:rPr lang="ru-RU" sz="3200" b="1" dirty="0" smtClean="0"/>
              <a:t>б) Пятым;</a:t>
            </a:r>
            <a:br>
              <a:rPr lang="ru-RU" sz="3200" b="1" dirty="0" smtClean="0"/>
            </a:br>
            <a:r>
              <a:rPr lang="ru-RU" sz="3200" b="1" dirty="0" smtClean="0"/>
              <a:t>в) Одиннадцатым;</a:t>
            </a:r>
            <a:br>
              <a:rPr lang="ru-RU" sz="3200" b="1" dirty="0" smtClean="0"/>
            </a:br>
            <a:r>
              <a:rPr lang="ru-RU" sz="3200" b="1" dirty="0" smtClean="0"/>
              <a:t>г) Тринадцатым.</a:t>
            </a:r>
            <a:endParaRPr lang="ru-RU" sz="3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На сколько часов раньше Москвы встречают Новый год в Новосибирске?</a:t>
            </a:r>
            <a:br>
              <a:rPr lang="ru-RU" sz="3200" b="1" dirty="0" smtClean="0"/>
            </a:br>
            <a:r>
              <a:rPr lang="ru-RU" sz="3200" b="1" dirty="0" smtClean="0"/>
              <a:t>а) На один час;</a:t>
            </a:r>
            <a:br>
              <a:rPr lang="ru-RU" sz="3200" b="1" dirty="0" smtClean="0"/>
            </a:br>
            <a:r>
              <a:rPr lang="ru-RU" sz="3200" b="1" dirty="0" smtClean="0"/>
              <a:t>б) На два часа;</a:t>
            </a:r>
            <a:br>
              <a:rPr lang="ru-RU" sz="3200" b="1" dirty="0" smtClean="0"/>
            </a:br>
            <a:r>
              <a:rPr lang="ru-RU" sz="3200" b="1" dirty="0" smtClean="0"/>
              <a:t>в) На три часа;</a:t>
            </a:r>
            <a:br>
              <a:rPr lang="ru-RU" sz="3200" b="1" dirty="0" smtClean="0"/>
            </a:br>
            <a:r>
              <a:rPr lang="ru-RU" sz="3200" b="1" dirty="0" smtClean="0"/>
              <a:t>г) На четыре часа.</a:t>
            </a:r>
            <a:endParaRPr lang="ru-RU" sz="3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На берегах какой реки лежит город Новосибирск?</a:t>
            </a:r>
            <a:br>
              <a:rPr lang="ru-RU" sz="3200" b="1" dirty="0" smtClean="0"/>
            </a:br>
            <a:r>
              <a:rPr lang="ru-RU" sz="3200" b="1" dirty="0" smtClean="0"/>
              <a:t>а) Енисей;</a:t>
            </a:r>
            <a:br>
              <a:rPr lang="ru-RU" sz="3200" b="1" dirty="0" smtClean="0"/>
            </a:br>
            <a:r>
              <a:rPr lang="ru-RU" sz="3200" b="1" dirty="0" smtClean="0"/>
              <a:t>б) Обь;</a:t>
            </a:r>
            <a:br>
              <a:rPr lang="ru-RU" sz="3200" b="1" dirty="0" smtClean="0"/>
            </a:br>
            <a:r>
              <a:rPr lang="ru-RU" sz="3200" b="1" dirty="0" smtClean="0"/>
              <a:t>в) Лена;</a:t>
            </a:r>
            <a:br>
              <a:rPr lang="ru-RU" sz="3200" b="1" dirty="0" smtClean="0"/>
            </a:br>
            <a:r>
              <a:rPr lang="ru-RU" sz="3200" b="1" dirty="0" smtClean="0"/>
              <a:t>г) Ангара.</a:t>
            </a:r>
            <a:endParaRPr lang="ru-RU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На сколько административных районов подразделяется современный Новосибирск?</a:t>
            </a:r>
            <a:br>
              <a:rPr lang="ru-RU" sz="3200" b="1" dirty="0" smtClean="0"/>
            </a:br>
            <a:r>
              <a:rPr lang="ru-RU" sz="3200" b="1" dirty="0" smtClean="0"/>
              <a:t>а) На три;</a:t>
            </a:r>
            <a:br>
              <a:rPr lang="ru-RU" sz="3200" b="1" dirty="0" smtClean="0"/>
            </a:br>
            <a:r>
              <a:rPr lang="ru-RU" sz="3200" b="1" dirty="0" smtClean="0"/>
              <a:t>б) На пять;</a:t>
            </a:r>
            <a:br>
              <a:rPr lang="ru-RU" sz="3200" b="1" dirty="0" smtClean="0"/>
            </a:br>
            <a:r>
              <a:rPr lang="ru-RU" sz="3200" b="1" dirty="0" smtClean="0"/>
              <a:t>в) На восемь;</a:t>
            </a:r>
            <a:br>
              <a:rPr lang="ru-RU" sz="3200" b="1" dirty="0" smtClean="0"/>
            </a:br>
            <a:r>
              <a:rPr lang="ru-RU" sz="3200" b="1" dirty="0" smtClean="0"/>
              <a:t>г) На десять.</a:t>
            </a:r>
            <a:endParaRPr lang="ru-RU" sz="3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3200" b="1" dirty="0" smtClean="0"/>
              <a:t>Какие животные держат щит на гербе города Новосибирска?</a:t>
            </a:r>
            <a:br>
              <a:rPr lang="ru-RU" sz="3200" b="1" dirty="0" smtClean="0"/>
            </a:br>
            <a:r>
              <a:rPr lang="ru-RU" sz="3200" b="1" dirty="0" smtClean="0"/>
              <a:t>а) Серые волки;</a:t>
            </a:r>
            <a:br>
              <a:rPr lang="ru-RU" sz="3200" b="1" dirty="0" smtClean="0"/>
            </a:br>
            <a:r>
              <a:rPr lang="ru-RU" sz="3200" b="1" dirty="0" smtClean="0"/>
              <a:t>б) Белые песцы;</a:t>
            </a:r>
            <a:br>
              <a:rPr lang="ru-RU" sz="3200" b="1" dirty="0" smtClean="0"/>
            </a:br>
            <a:r>
              <a:rPr lang="ru-RU" sz="3200" b="1" dirty="0" smtClean="0"/>
              <a:t>в) Черные соболи;</a:t>
            </a:r>
            <a:br>
              <a:rPr lang="ru-RU" sz="3200" b="1" dirty="0" smtClean="0"/>
            </a:br>
            <a:r>
              <a:rPr lang="ru-RU" sz="3200" b="1" dirty="0" smtClean="0"/>
              <a:t>г) Бурые медведи.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3200" b="1" dirty="0" smtClean="0"/>
              <a:t>Какого цвета НЕТ на флаге города Новосибирска?</a:t>
            </a:r>
            <a:br>
              <a:rPr lang="ru-RU" sz="3200" b="1" dirty="0" smtClean="0"/>
            </a:br>
            <a:r>
              <a:rPr lang="ru-RU" sz="3200" b="1" dirty="0" smtClean="0"/>
              <a:t>а) Зеленый;</a:t>
            </a:r>
            <a:br>
              <a:rPr lang="ru-RU" sz="3200" b="1" dirty="0" smtClean="0"/>
            </a:br>
            <a:r>
              <a:rPr lang="ru-RU" sz="3200" b="1" dirty="0" smtClean="0"/>
              <a:t>б) Белый;</a:t>
            </a:r>
            <a:br>
              <a:rPr lang="ru-RU" sz="3200" b="1" dirty="0" smtClean="0"/>
            </a:br>
            <a:r>
              <a:rPr lang="ru-RU" sz="3200" b="1" dirty="0" smtClean="0"/>
              <a:t>в) Голубой;</a:t>
            </a:r>
            <a:br>
              <a:rPr lang="ru-RU" sz="3200" b="1" dirty="0" smtClean="0"/>
            </a:br>
            <a:r>
              <a:rPr lang="ru-RU" sz="3200" b="1" dirty="0" smtClean="0"/>
              <a:t>г) Красный.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В Новосибирске находится …</a:t>
            </a:r>
            <a:br>
              <a:rPr lang="ru-RU" sz="3200" b="1" dirty="0" smtClean="0"/>
            </a:br>
            <a:r>
              <a:rPr lang="ru-RU" sz="3200" b="1" dirty="0" smtClean="0"/>
              <a:t>а) Самый высокий небоскрёб в мире;</a:t>
            </a:r>
            <a:br>
              <a:rPr lang="ru-RU" sz="3200" b="1" dirty="0" smtClean="0"/>
            </a:br>
            <a:r>
              <a:rPr lang="ru-RU" sz="3200" b="1" dirty="0" smtClean="0"/>
              <a:t>б) Самый широкий в мире проспект;</a:t>
            </a:r>
            <a:br>
              <a:rPr lang="ru-RU" sz="3200" b="1" dirty="0" smtClean="0"/>
            </a:br>
            <a:r>
              <a:rPr lang="ru-RU" sz="3200" b="1" dirty="0" smtClean="0"/>
              <a:t>в) Длинный в мире метромост;</a:t>
            </a:r>
            <a:br>
              <a:rPr lang="ru-RU" sz="3200" b="1" dirty="0" smtClean="0"/>
            </a:br>
            <a:r>
              <a:rPr lang="ru-RU" sz="3200" b="1" dirty="0" smtClean="0"/>
              <a:t>г) Самое глубокое в мире метро.</a:t>
            </a:r>
            <a:endParaRPr lang="ru-RU" sz="32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Какова длина новосибирского метромоста через реку Обь, самого длинного в мире?</a:t>
            </a:r>
            <a:br>
              <a:rPr lang="ru-RU" sz="3200" b="1" dirty="0" smtClean="0"/>
            </a:br>
            <a:r>
              <a:rPr lang="ru-RU" sz="3200" b="1" dirty="0" smtClean="0"/>
              <a:t>а) 1500 метров;</a:t>
            </a:r>
            <a:br>
              <a:rPr lang="ru-RU" sz="3200" b="1" dirty="0" smtClean="0"/>
            </a:br>
            <a:r>
              <a:rPr lang="ru-RU" sz="3200" b="1" dirty="0" smtClean="0"/>
              <a:t>б) 1825 метров;</a:t>
            </a:r>
            <a:br>
              <a:rPr lang="ru-RU" sz="3200" b="1" dirty="0" smtClean="0"/>
            </a:br>
            <a:r>
              <a:rPr lang="ru-RU" sz="3200" b="1" dirty="0" smtClean="0"/>
              <a:t>в) 2015 метров;</a:t>
            </a:r>
            <a:br>
              <a:rPr lang="ru-RU" sz="3200" b="1" dirty="0" smtClean="0"/>
            </a:br>
            <a:r>
              <a:rPr lang="ru-RU" sz="3200" b="1" dirty="0" smtClean="0"/>
              <a:t>г) 2145 метров.</a:t>
            </a:r>
            <a:endParaRPr lang="ru-RU" sz="32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Из-за большого перепада температур зимой новосибирский метромост сокращается, а летом растягивается на …</a:t>
            </a:r>
            <a:br>
              <a:rPr lang="ru-RU" sz="3200" b="1" dirty="0" smtClean="0"/>
            </a:br>
            <a:r>
              <a:rPr lang="ru-RU" sz="3200" b="1" dirty="0" smtClean="0"/>
              <a:t>а) 30 см;</a:t>
            </a:r>
            <a:br>
              <a:rPr lang="ru-RU" sz="3200" b="1" dirty="0" smtClean="0"/>
            </a:br>
            <a:r>
              <a:rPr lang="ru-RU" sz="3200" b="1" dirty="0" smtClean="0"/>
              <a:t>б) 50 см;</a:t>
            </a:r>
            <a:br>
              <a:rPr lang="ru-RU" sz="3200" b="1" dirty="0" smtClean="0"/>
            </a:br>
            <a:r>
              <a:rPr lang="ru-RU" sz="3200" b="1" dirty="0" smtClean="0"/>
              <a:t>в) 1 м;</a:t>
            </a:r>
            <a:br>
              <a:rPr lang="ru-RU" sz="3200" b="1" dirty="0" smtClean="0"/>
            </a:br>
            <a:r>
              <a:rPr lang="ru-RU" sz="3200" b="1" dirty="0" smtClean="0"/>
              <a:t>г) 2,5 м.</a:t>
            </a:r>
            <a:endParaRPr lang="ru-RU" sz="32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3200" b="1" dirty="0" smtClean="0"/>
              <a:t>Сколько линий метро в Новосибирском метрополитене?</a:t>
            </a:r>
            <a:br>
              <a:rPr lang="ru-RU" sz="3200" b="1" dirty="0" smtClean="0"/>
            </a:br>
            <a:r>
              <a:rPr lang="ru-RU" sz="3200" b="1" dirty="0" smtClean="0"/>
              <a:t>а) Одна;</a:t>
            </a:r>
            <a:br>
              <a:rPr lang="ru-RU" sz="3200" b="1" dirty="0" smtClean="0"/>
            </a:br>
            <a:r>
              <a:rPr lang="ru-RU" sz="3200" b="1" dirty="0" smtClean="0"/>
              <a:t>б) Две;</a:t>
            </a:r>
            <a:br>
              <a:rPr lang="ru-RU" sz="3200" b="1" dirty="0" smtClean="0"/>
            </a:br>
            <a:r>
              <a:rPr lang="ru-RU" sz="3200" b="1" dirty="0" smtClean="0"/>
              <a:t>в) Три;</a:t>
            </a:r>
            <a:br>
              <a:rPr lang="ru-RU" sz="3200" b="1" dirty="0" smtClean="0"/>
            </a:br>
            <a:r>
              <a:rPr lang="ru-RU" sz="3200" b="1" dirty="0" smtClean="0"/>
              <a:t>г) Пять.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Сколько станций насчитывает Новосибирский метрополитен?</a:t>
            </a:r>
            <a:br>
              <a:rPr lang="ru-RU" sz="3200" b="1" dirty="0" smtClean="0"/>
            </a:br>
            <a:r>
              <a:rPr lang="ru-RU" sz="3200" b="1" dirty="0" smtClean="0"/>
              <a:t>а) Шесть;</a:t>
            </a:r>
            <a:br>
              <a:rPr lang="ru-RU" sz="3200" b="1" dirty="0" smtClean="0"/>
            </a:br>
            <a:r>
              <a:rPr lang="ru-RU" sz="3200" b="1" dirty="0" smtClean="0"/>
              <a:t>б) Восемь:</a:t>
            </a:r>
            <a:br>
              <a:rPr lang="ru-RU" sz="3200" b="1" dirty="0" smtClean="0"/>
            </a:br>
            <a:r>
              <a:rPr lang="ru-RU" sz="3200" b="1" dirty="0" smtClean="0"/>
              <a:t>в) Тринадцать;</a:t>
            </a:r>
            <a:br>
              <a:rPr lang="ru-RU" sz="3200" b="1" dirty="0" smtClean="0"/>
            </a:br>
            <a:r>
              <a:rPr lang="ru-RU" sz="3200" b="1" dirty="0" smtClean="0"/>
              <a:t>г) Семнадцать.</a:t>
            </a:r>
            <a:endParaRPr lang="ru-RU" sz="32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Какая из этих станций Новосибирского метрополитена самая молодая?</a:t>
            </a:r>
            <a:br>
              <a:rPr lang="ru-RU" sz="3200" b="1" dirty="0" smtClean="0"/>
            </a:br>
            <a:r>
              <a:rPr lang="ru-RU" sz="3200" b="1" dirty="0" smtClean="0"/>
              <a:t>а) </a:t>
            </a:r>
            <a:r>
              <a:rPr lang="ru-RU" sz="3200" b="1" dirty="0" err="1" smtClean="0"/>
              <a:t>Гагаринская</a:t>
            </a:r>
            <a:r>
              <a:rPr lang="ru-RU" sz="3200" b="1" dirty="0" smtClean="0"/>
              <a:t>;</a:t>
            </a:r>
            <a:br>
              <a:rPr lang="ru-RU" sz="3200" b="1" dirty="0" smtClean="0"/>
            </a:br>
            <a:r>
              <a:rPr lang="ru-RU" sz="3200" b="1" dirty="0" smtClean="0"/>
              <a:t>б) Студенческая;</a:t>
            </a:r>
            <a:br>
              <a:rPr lang="ru-RU" sz="3200" b="1" dirty="0" smtClean="0"/>
            </a:br>
            <a:r>
              <a:rPr lang="ru-RU" sz="3200" b="1" dirty="0" smtClean="0"/>
              <a:t>в) Сибирская;</a:t>
            </a:r>
            <a:br>
              <a:rPr lang="ru-RU" sz="3200" b="1" dirty="0" smtClean="0"/>
            </a:br>
            <a:r>
              <a:rPr lang="ru-RU" sz="3200" b="1" dirty="0" smtClean="0"/>
              <a:t>г) Золотая Нива.</a:t>
            </a:r>
            <a:endParaRPr lang="ru-RU" sz="32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На что похоже здание вокзала железнодорожной станции «Новосибирск-Главный»?</a:t>
            </a:r>
            <a:br>
              <a:rPr lang="ru-RU" b="1" dirty="0" smtClean="0"/>
            </a:br>
            <a:r>
              <a:rPr lang="ru-RU" b="1" dirty="0" smtClean="0"/>
              <a:t>а) На вагон;</a:t>
            </a:r>
            <a:br>
              <a:rPr lang="ru-RU" b="1" dirty="0" smtClean="0"/>
            </a:br>
            <a:r>
              <a:rPr lang="ru-RU" b="1" dirty="0" smtClean="0"/>
              <a:t>б) На паровоз;</a:t>
            </a:r>
            <a:br>
              <a:rPr lang="ru-RU" b="1" dirty="0" smtClean="0"/>
            </a:br>
            <a:r>
              <a:rPr lang="ru-RU" b="1" dirty="0" smtClean="0"/>
              <a:t>в) На шлагбаум;</a:t>
            </a:r>
            <a:br>
              <a:rPr lang="ru-RU" b="1" dirty="0" smtClean="0"/>
            </a:br>
            <a:r>
              <a:rPr lang="ru-RU" b="1" dirty="0" smtClean="0"/>
              <a:t>г) На колесо.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015978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55880" cy="6416910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Как называется главная улица Новосибирска?</a:t>
            </a:r>
            <a:br>
              <a:rPr lang="ru-RU" sz="3200" b="1" dirty="0" smtClean="0"/>
            </a:br>
            <a:r>
              <a:rPr lang="ru-RU" sz="3200" b="1" dirty="0" smtClean="0"/>
              <a:t>а) Красный проспект;</a:t>
            </a:r>
            <a:br>
              <a:rPr lang="ru-RU" sz="3200" b="1" dirty="0" smtClean="0"/>
            </a:br>
            <a:r>
              <a:rPr lang="ru-RU" sz="3200" b="1" dirty="0" smtClean="0"/>
              <a:t>б) Вокзальная магистраль;</a:t>
            </a:r>
            <a:br>
              <a:rPr lang="ru-RU" sz="3200" b="1" dirty="0" smtClean="0"/>
            </a:br>
            <a:r>
              <a:rPr lang="ru-RU" sz="3200" b="1" dirty="0" smtClean="0"/>
              <a:t>в) Улица Мира;</a:t>
            </a:r>
            <a:br>
              <a:rPr lang="ru-RU" sz="3200" b="1" dirty="0" smtClean="0"/>
            </a:br>
            <a:r>
              <a:rPr lang="ru-RU" sz="3200" b="1" dirty="0" smtClean="0"/>
              <a:t>г) Проспект Строителей.</a:t>
            </a:r>
            <a:endParaRPr lang="ru-RU" sz="32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Сколько этажей в самом знаменитом доме Новосибирска – </a:t>
            </a:r>
            <a:r>
              <a:rPr lang="ru-RU" b="1" dirty="0" err="1" smtClean="0"/>
              <a:t>Стоквартирном</a:t>
            </a:r>
            <a:r>
              <a:rPr lang="ru-RU" b="1" dirty="0" smtClean="0"/>
              <a:t> доме – памятнике архитектуры федерального значения?</a:t>
            </a:r>
            <a:br>
              <a:rPr lang="ru-RU" b="1" dirty="0" smtClean="0"/>
            </a:br>
            <a:r>
              <a:rPr lang="ru-RU" b="1" dirty="0" smtClean="0"/>
              <a:t>а) Пять;</a:t>
            </a:r>
            <a:br>
              <a:rPr lang="ru-RU" b="1" dirty="0" smtClean="0"/>
            </a:br>
            <a:r>
              <a:rPr lang="ru-RU" b="1" dirty="0" smtClean="0"/>
              <a:t>б) Восемь;</a:t>
            </a:r>
            <a:br>
              <a:rPr lang="ru-RU" b="1" dirty="0" smtClean="0"/>
            </a:br>
            <a:r>
              <a:rPr lang="ru-RU" b="1" dirty="0" smtClean="0"/>
              <a:t>в) Десять;</a:t>
            </a:r>
            <a:br>
              <a:rPr lang="ru-RU" b="1" dirty="0" smtClean="0"/>
            </a:br>
            <a:r>
              <a:rPr lang="ru-RU" b="1" dirty="0" smtClean="0"/>
              <a:t>г) Двенадцать.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 Какое высшее учебное заведение является самым крупным в Новосибирске?</a:t>
            </a:r>
            <a:br>
              <a:rPr lang="ru-RU" b="1" dirty="0" smtClean="0"/>
            </a:br>
            <a:r>
              <a:rPr lang="ru-RU" b="1" dirty="0" smtClean="0"/>
              <a:t>а) Новосибирский государственный медицинский университет (НГМУ);</a:t>
            </a:r>
            <a:br>
              <a:rPr lang="ru-RU" b="1" dirty="0" smtClean="0"/>
            </a:br>
            <a:r>
              <a:rPr lang="ru-RU" b="1" dirty="0" smtClean="0"/>
              <a:t>б) Новосибирский государственный университет экономики и управления (НГУЭУ);</a:t>
            </a:r>
            <a:br>
              <a:rPr lang="ru-RU" b="1" dirty="0" smtClean="0"/>
            </a:br>
            <a:r>
              <a:rPr lang="ru-RU" b="1" dirty="0" smtClean="0"/>
              <a:t>в) Сибирский государственный университет путей сообщения (СГУПС);</a:t>
            </a:r>
            <a:br>
              <a:rPr lang="ru-RU" b="1" dirty="0" smtClean="0"/>
            </a:br>
            <a:r>
              <a:rPr lang="ru-RU" b="1" dirty="0" smtClean="0"/>
              <a:t>г) Новосибирский государственный технический университет (НГТУ).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3200" b="1" dirty="0" smtClean="0"/>
              <a:t>Как назывался разработанный </a:t>
            </a:r>
            <a:r>
              <a:rPr lang="ru-RU" sz="3200" b="1" dirty="0" err="1" smtClean="0"/>
              <a:t>Покрышкиным</a:t>
            </a:r>
            <a:r>
              <a:rPr lang="ru-RU" sz="3200" b="1" dirty="0" smtClean="0"/>
              <a:t> боевой порядок истребителей?</a:t>
            </a:r>
            <a:br>
              <a:rPr lang="ru-RU" sz="3200" b="1" dirty="0" smtClean="0"/>
            </a:br>
            <a:r>
              <a:rPr lang="ru-RU" sz="3200" b="1" dirty="0" smtClean="0"/>
              <a:t>а) «Стремянка»;</a:t>
            </a:r>
            <a:br>
              <a:rPr lang="ru-RU" sz="3200" b="1" dirty="0" smtClean="0"/>
            </a:br>
            <a:r>
              <a:rPr lang="ru-RU" sz="3200" b="1" dirty="0" smtClean="0"/>
              <a:t>б) «Этажерка»;</a:t>
            </a:r>
            <a:br>
              <a:rPr lang="ru-RU" sz="3200" b="1" dirty="0" smtClean="0"/>
            </a:br>
            <a:r>
              <a:rPr lang="ru-RU" sz="3200" b="1" dirty="0" smtClean="0"/>
              <a:t>в) «Комод»;</a:t>
            </a:r>
            <a:br>
              <a:rPr lang="ru-RU" sz="3200" b="1" dirty="0" smtClean="0"/>
            </a:br>
            <a:r>
              <a:rPr lang="ru-RU" sz="3200" b="1" dirty="0" smtClean="0"/>
              <a:t>г) «Сундук».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Здание какого из театров Новосибирска является крупнейшим в России?</a:t>
            </a:r>
            <a:br>
              <a:rPr lang="ru-RU" sz="3200" b="1" dirty="0" smtClean="0"/>
            </a:br>
            <a:r>
              <a:rPr lang="ru-RU" sz="3200" b="1" dirty="0" smtClean="0"/>
              <a:t>а) Татр кукол;</a:t>
            </a:r>
            <a:br>
              <a:rPr lang="ru-RU" sz="3200" b="1" dirty="0" smtClean="0"/>
            </a:br>
            <a:r>
              <a:rPr lang="ru-RU" sz="3200" b="1" dirty="0" smtClean="0"/>
              <a:t>б) Театр музыкальной комедии;</a:t>
            </a:r>
            <a:br>
              <a:rPr lang="ru-RU" sz="3200" b="1" dirty="0" smtClean="0"/>
            </a:br>
            <a:r>
              <a:rPr lang="ru-RU" sz="3200" b="1" dirty="0" smtClean="0"/>
              <a:t>в) Театр оперы и балета;</a:t>
            </a:r>
            <a:br>
              <a:rPr lang="ru-RU" sz="3200" b="1" dirty="0" smtClean="0"/>
            </a:br>
            <a:r>
              <a:rPr lang="ru-RU" sz="3200" b="1" dirty="0" smtClean="0"/>
              <a:t>г) Драматический театр «Старый дом».</a:t>
            </a:r>
            <a:endParaRPr lang="ru-RU" sz="32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Как за его большие размеры называют в народе здание Новосибирского театра оперы и балета?</a:t>
            </a:r>
            <a:br>
              <a:rPr lang="ru-RU" sz="3200" b="1" dirty="0" smtClean="0"/>
            </a:br>
            <a:r>
              <a:rPr lang="ru-RU" sz="3200" b="1" dirty="0" smtClean="0"/>
              <a:t>а) «Новосибирский </a:t>
            </a:r>
            <a:r>
              <a:rPr lang="ru-RU" sz="3200" b="1" dirty="0" err="1" smtClean="0"/>
              <a:t>Исаакий</a:t>
            </a:r>
            <a:r>
              <a:rPr lang="ru-RU" sz="3200" b="1" dirty="0" smtClean="0"/>
              <a:t>»;</a:t>
            </a:r>
            <a:br>
              <a:rPr lang="ru-RU" sz="3200" b="1" dirty="0" smtClean="0"/>
            </a:br>
            <a:r>
              <a:rPr lang="ru-RU" sz="3200" b="1" dirty="0" smtClean="0"/>
              <a:t>б) «Сибирский Колизей»;</a:t>
            </a:r>
            <a:br>
              <a:rPr lang="ru-RU" sz="3200" b="1" dirty="0" smtClean="0"/>
            </a:br>
            <a:r>
              <a:rPr lang="ru-RU" sz="3200" b="1" dirty="0" smtClean="0"/>
              <a:t>в) «Северный Тадж-Махал»;</a:t>
            </a:r>
            <a:br>
              <a:rPr lang="ru-RU" sz="3200" b="1" dirty="0" smtClean="0"/>
            </a:br>
            <a:r>
              <a:rPr lang="ru-RU" sz="3200" b="1" dirty="0" smtClean="0"/>
              <a:t>г) «Ледяной Вавилон».</a:t>
            </a:r>
            <a:endParaRPr lang="ru-RU" sz="32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Когда был открыт Новосибирский театр оперы и балета?</a:t>
            </a:r>
            <a:br>
              <a:rPr lang="ru-RU" sz="3200" b="1" dirty="0" smtClean="0"/>
            </a:br>
            <a:r>
              <a:rPr lang="ru-RU" sz="3200" b="1" dirty="0" smtClean="0"/>
              <a:t>а) 22 мая 1931 года;</a:t>
            </a:r>
            <a:br>
              <a:rPr lang="ru-RU" sz="3200" b="1" dirty="0" smtClean="0"/>
            </a:br>
            <a:r>
              <a:rPr lang="ru-RU" sz="3200" b="1" dirty="0" smtClean="0"/>
              <a:t>б) 25 января 1941 года;</a:t>
            </a:r>
            <a:br>
              <a:rPr lang="ru-RU" sz="3200" b="1" dirty="0" smtClean="0"/>
            </a:br>
            <a:r>
              <a:rPr lang="ru-RU" sz="3200" b="1" dirty="0" smtClean="0"/>
              <a:t>в) 1 августа 1941 года;</a:t>
            </a:r>
            <a:br>
              <a:rPr lang="ru-RU" sz="3200" b="1" dirty="0" smtClean="0"/>
            </a:br>
            <a:r>
              <a:rPr lang="ru-RU" sz="3200" b="1" dirty="0" smtClean="0"/>
              <a:t>г) 12 мая 1945 года.</a:t>
            </a:r>
            <a:endParaRPr lang="ru-RU" sz="32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Какое название у Новосибирского академического молодёжного театра?</a:t>
            </a:r>
            <a:br>
              <a:rPr lang="ru-RU" sz="3200" b="1" dirty="0" smtClean="0"/>
            </a:br>
            <a:r>
              <a:rPr lang="ru-RU" sz="3200" b="1" dirty="0" smtClean="0"/>
              <a:t>а) «Красный факел»;</a:t>
            </a:r>
            <a:br>
              <a:rPr lang="ru-RU" sz="3200" b="1" dirty="0" smtClean="0"/>
            </a:br>
            <a:r>
              <a:rPr lang="ru-RU" sz="3200" b="1" dirty="0" smtClean="0"/>
              <a:t>б) «Старый дом»;</a:t>
            </a:r>
            <a:br>
              <a:rPr lang="ru-RU" sz="3200" b="1" dirty="0" smtClean="0"/>
            </a:br>
            <a:r>
              <a:rPr lang="ru-RU" sz="3200" b="1" dirty="0" smtClean="0"/>
              <a:t>в) «На левом берегу»;</a:t>
            </a:r>
            <a:br>
              <a:rPr lang="ru-RU" sz="3200" b="1" dirty="0" smtClean="0"/>
            </a:br>
            <a:r>
              <a:rPr lang="ru-RU" sz="3200" b="1" dirty="0" smtClean="0"/>
              <a:t>г) «Глобус».</a:t>
            </a:r>
            <a:endParaRPr lang="ru-RU" sz="32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Какова сумма цифр двузначного автомобильного кода Новосибирской области?</a:t>
            </a:r>
            <a:br>
              <a:rPr lang="ru-RU" sz="3200" b="1" dirty="0" smtClean="0"/>
            </a:br>
            <a:r>
              <a:rPr lang="ru-RU" sz="3200" b="1" dirty="0" smtClean="0"/>
              <a:t>а) 5;</a:t>
            </a:r>
            <a:br>
              <a:rPr lang="ru-RU" sz="3200" b="1" dirty="0" smtClean="0"/>
            </a:br>
            <a:r>
              <a:rPr lang="ru-RU" sz="3200" b="1" dirty="0" smtClean="0"/>
              <a:t>б) 7;</a:t>
            </a:r>
            <a:br>
              <a:rPr lang="ru-RU" sz="3200" b="1" dirty="0" smtClean="0"/>
            </a:br>
            <a:r>
              <a:rPr lang="ru-RU" sz="3200" b="1" dirty="0" smtClean="0"/>
              <a:t>в) 9;</a:t>
            </a:r>
            <a:br>
              <a:rPr lang="ru-RU" sz="3200" b="1" dirty="0" smtClean="0"/>
            </a:br>
            <a:r>
              <a:rPr lang="ru-RU" sz="3200" b="1" dirty="0" smtClean="0"/>
              <a:t>г) 11.</a:t>
            </a:r>
            <a:endParaRPr lang="ru-RU" sz="32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Как называются фирменные шоколадные конфеты кондитерской фабрики города Новосибирска?</a:t>
            </a:r>
            <a:br>
              <a:rPr lang="ru-RU" sz="3200" b="1" dirty="0" smtClean="0"/>
            </a:br>
            <a:r>
              <a:rPr lang="ru-RU" sz="3200" b="1" dirty="0" smtClean="0"/>
              <a:t>а) «Центр Вселенной»;</a:t>
            </a:r>
            <a:br>
              <a:rPr lang="ru-RU" sz="3200" b="1" dirty="0" smtClean="0"/>
            </a:br>
            <a:r>
              <a:rPr lang="ru-RU" sz="3200" b="1" dirty="0" smtClean="0"/>
              <a:t>б) «Центр Земли»;</a:t>
            </a:r>
            <a:br>
              <a:rPr lang="ru-RU" sz="3200" b="1" dirty="0" smtClean="0"/>
            </a:br>
            <a:r>
              <a:rPr lang="ru-RU" sz="3200" b="1" dirty="0" smtClean="0"/>
              <a:t>в) «Центр Державы»;</a:t>
            </a:r>
            <a:br>
              <a:rPr lang="ru-RU" sz="3200" b="1" dirty="0" smtClean="0"/>
            </a:br>
            <a:r>
              <a:rPr lang="ru-RU" sz="3200" b="1" dirty="0" smtClean="0"/>
              <a:t>г) «Центр Сибири».</a:t>
            </a:r>
            <a:endParaRPr lang="ru-RU" sz="32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Какой музей, расположенный в Новосибирском Академгородке, является единственным в России?</a:t>
            </a:r>
            <a:br>
              <a:rPr lang="ru-RU" sz="3200" b="1" dirty="0" smtClean="0"/>
            </a:br>
            <a:r>
              <a:rPr lang="ru-RU" sz="3200" b="1" dirty="0" smtClean="0"/>
              <a:t>а) Музей Валенка;</a:t>
            </a:r>
            <a:br>
              <a:rPr lang="ru-RU" sz="3200" b="1" dirty="0" smtClean="0"/>
            </a:br>
            <a:r>
              <a:rPr lang="ru-RU" sz="3200" b="1" dirty="0" smtClean="0"/>
              <a:t>б) Музей Солнца;</a:t>
            </a:r>
            <a:br>
              <a:rPr lang="ru-RU" sz="3200" b="1" dirty="0" smtClean="0"/>
            </a:br>
            <a:r>
              <a:rPr lang="ru-RU" sz="3200" b="1" dirty="0" smtClean="0"/>
              <a:t>в) Музей Мирного атома;</a:t>
            </a:r>
            <a:br>
              <a:rPr lang="ru-RU" sz="3200" b="1" dirty="0" smtClean="0"/>
            </a:br>
            <a:r>
              <a:rPr lang="ru-RU" sz="3200" b="1" dirty="0" smtClean="0"/>
              <a:t>г) Музей Золота.</a:t>
            </a:r>
            <a:endParaRPr lang="ru-RU" sz="32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348880"/>
            <a:ext cx="7618040" cy="1440160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Спасибо за участие в викторине!</a:t>
            </a:r>
            <a:r>
              <a:rPr lang="ru-RU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endParaRPr lang="ru-RU" sz="6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75656" y="4653136"/>
            <a:ext cx="5987008" cy="1366664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Доклады и презентации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Новосибирск: </a:t>
            </a:r>
            <a:r>
              <a:rPr lang="ru-RU" dirty="0" smtClean="0">
                <a:hlinkClick r:id="rId2"/>
              </a:rPr>
              <a:t>ОТ ПОСЕЛКА К ГОРОДУ </a:t>
            </a:r>
            <a:endParaRPr lang="ru-RU" dirty="0" smtClean="0"/>
          </a:p>
          <a:p>
            <a:r>
              <a:rPr lang="ru-RU" dirty="0" smtClean="0"/>
              <a:t>Новосибирск</a:t>
            </a:r>
            <a:r>
              <a:rPr lang="ru-RU" dirty="0" smtClean="0"/>
              <a:t>: </a:t>
            </a:r>
            <a:r>
              <a:rPr lang="ru-RU" dirty="0" smtClean="0">
                <a:hlinkClick r:id="rId3"/>
              </a:rPr>
              <a:t>ДЕРЕВЯННОЕ ЗОДЧЕСТВО СТАРОГО </a:t>
            </a:r>
            <a:r>
              <a:rPr lang="ru-RU" dirty="0" smtClean="0">
                <a:hlinkClick r:id="rId3"/>
              </a:rPr>
              <a:t>НОВОНИКОЛАЕВСКА</a:t>
            </a:r>
            <a:endParaRPr lang="ru-RU" dirty="0" smtClean="0"/>
          </a:p>
          <a:p>
            <a:r>
              <a:rPr lang="ru-RU" dirty="0" smtClean="0"/>
              <a:t>Новосибирск: </a:t>
            </a:r>
            <a:r>
              <a:rPr lang="ru-RU" dirty="0" smtClean="0">
                <a:hlinkClick r:id="rId4"/>
              </a:rPr>
              <a:t>ВОССТАНОВИТЕЛЬНОЕ СТРОИТЕЛЬСТВО 20-х ГОДОВ И АРХИТЕКТУРА РЕВОЛЮЦИОННОЙ РОМАНТИКИ </a:t>
            </a:r>
            <a:endParaRPr lang="ru-RU" dirty="0" smtClean="0"/>
          </a:p>
          <a:p>
            <a:r>
              <a:rPr lang="ru-RU" dirty="0" smtClean="0"/>
              <a:t>Новосибирск: </a:t>
            </a:r>
            <a:r>
              <a:rPr lang="ru-RU" dirty="0" smtClean="0">
                <a:hlinkClick r:id="rId5"/>
              </a:rPr>
              <a:t>ТЫЛ КАК ФРОНТ- ВСЕ ДЛЯ ПОБЕДЫ </a:t>
            </a:r>
            <a:endParaRPr lang="ru-RU" dirty="0" smtClean="0"/>
          </a:p>
          <a:p>
            <a:r>
              <a:rPr lang="ru-RU" dirty="0" smtClean="0">
                <a:hlinkClick r:id="rId6"/>
              </a:rPr>
              <a:t> </a:t>
            </a:r>
            <a:r>
              <a:rPr lang="ru-RU" dirty="0" smtClean="0"/>
              <a:t>Новосибирск: </a:t>
            </a:r>
            <a:r>
              <a:rPr lang="ru-RU" dirty="0" smtClean="0">
                <a:hlinkClick r:id="rId6"/>
              </a:rPr>
              <a:t>АРХИТЕКТУРА НОВОСИБИРСКА ПОСЛЕВОЕННОГО ДЕСЯТИЛЕТИЯ. 1945-1955 гг.</a:t>
            </a:r>
            <a:endParaRPr lang="ru-RU" dirty="0" smtClean="0"/>
          </a:p>
          <a:p>
            <a:r>
              <a:rPr lang="ru-RU" dirty="0" smtClean="0"/>
              <a:t>Новосибирск: </a:t>
            </a:r>
            <a:r>
              <a:rPr lang="ru-RU" dirty="0" smtClean="0">
                <a:hlinkClick r:id="rId7"/>
              </a:rPr>
              <a:t>ЗА ИНДУСТРИАЛИЗАЦИЮ СТРОИТЕЛЬСТВА И РЕШЕНИЕ ЖИЛИЩНОЙ ПРОБЛЕМЫ. 1955-1870 гг</a:t>
            </a:r>
            <a:r>
              <a:rPr lang="ru-RU" dirty="0" smtClean="0">
                <a:hlinkClick r:id="rId7"/>
              </a:rPr>
              <a:t>.</a:t>
            </a:r>
            <a:endParaRPr lang="ru-RU" dirty="0" smtClean="0"/>
          </a:p>
          <a:p>
            <a:r>
              <a:rPr lang="ru-RU" dirty="0" smtClean="0"/>
              <a:t>Новосибирск: </a:t>
            </a:r>
            <a:r>
              <a:rPr lang="ru-RU" dirty="0" smtClean="0">
                <a:hlinkClick r:id="rId8"/>
              </a:rPr>
              <a:t>К СОЦИАЛЬНОМУ ПРОГРЕССУ И НОВОЙ АРХИТЕКТУРЕ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70</TotalTime>
  <Words>374</Words>
  <Application>Microsoft Office PowerPoint</Application>
  <PresentationFormat>Экран (4:3)</PresentationFormat>
  <Paragraphs>71</Paragraphs>
  <Slides>40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Справедливость</vt:lpstr>
      <vt:lpstr>ИСКУССТВО РОДНОГО КРАЯ (Г.НОВОСИБИРСК)</vt:lpstr>
      <vt:lpstr>Что такое искусство?</vt:lpstr>
      <vt:lpstr>Слайд 3</vt:lpstr>
      <vt:lpstr>Виды искусства</vt:lpstr>
      <vt:lpstr>Когда возникло искусство?</vt:lpstr>
      <vt:lpstr>История нашего города</vt:lpstr>
      <vt:lpstr>История нашего города</vt:lpstr>
      <vt:lpstr>Искусство родного края</vt:lpstr>
      <vt:lpstr>ВИКТОРИНА «КРАЙ В КОТОРОМ ТЫ ЖИВЕШЬ»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Спасибо за участие в викторине!</vt:lpstr>
      <vt:lpstr>Доклады и презентации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ИСКУССТВО РОДНОГО КРАЯ (Г.НОВОСИБИРСК)</dc:title>
  <dc:creator>рита19</dc:creator>
  <cp:lastModifiedBy>рита19</cp:lastModifiedBy>
  <cp:revision>3</cp:revision>
  <dcterms:created xsi:type="dcterms:W3CDTF">2016-09-01T13:04:55Z</dcterms:created>
  <dcterms:modified xsi:type="dcterms:W3CDTF">2016-09-01T14:15:18Z</dcterms:modified>
</cp:coreProperties>
</file>